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75" r:id="rId4"/>
    <p:sldId id="276" r:id="rId5"/>
    <p:sldId id="270" r:id="rId6"/>
    <p:sldId id="271" r:id="rId7"/>
    <p:sldId id="272" r:id="rId8"/>
    <p:sldId id="274" r:id="rId9"/>
    <p:sldId id="280" r:id="rId10"/>
    <p:sldId id="258" r:id="rId11"/>
    <p:sldId id="277" r:id="rId12"/>
    <p:sldId id="278" r:id="rId13"/>
    <p:sldId id="260" r:id="rId14"/>
    <p:sldId id="261" r:id="rId15"/>
    <p:sldId id="262" r:id="rId16"/>
    <p:sldId id="263" r:id="rId17"/>
    <p:sldId id="264" r:id="rId18"/>
    <p:sldId id="265" r:id="rId19"/>
    <p:sldId id="266" r:id="rId20"/>
    <p:sldId id="279"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189612"/>
    <a:srgbClr val="CCFFCC"/>
    <a:srgbClr val="FC8604"/>
    <a:srgbClr val="000000"/>
    <a:srgbClr val="0033CC"/>
    <a:srgbClr val="99FF99"/>
    <a:srgbClr val="F4F4F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06" autoAdjust="0"/>
    <p:restoredTop sz="99149" autoAdjust="0"/>
  </p:normalViewPr>
  <p:slideViewPr>
    <p:cSldViewPr>
      <p:cViewPr>
        <p:scale>
          <a:sx n="90" d="100"/>
          <a:sy n="90" d="100"/>
        </p:scale>
        <p:origin x="-222" y="-78"/>
      </p:cViewPr>
      <p:guideLst>
        <p:guide orient="horz" pos="3792"/>
        <p:guide pos="5424"/>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102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a:p>
        </p:txBody>
      </p:sp>
      <p:sp>
        <p:nvSpPr>
          <p:cNvPr id="102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5087B1A2-8BF7-4CC2-AD15-CFED2D5DE5E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64" tIns="46582" rIns="93164" bIns="4658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eaLnBrk="0" hangingPunct="0">
              <a:defRPr sz="1200">
                <a:latin typeface="Arial" charset="0"/>
                <a:ea typeface="ＭＳ Ｐゴシック" pitchFamily="8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64" tIns="46582" rIns="93164" bIns="46582" numCol="1" anchor="b" anchorCtr="0" compatLnSpc="1">
            <a:prstTxWarp prst="textNoShape">
              <a:avLst/>
            </a:prstTxWarp>
          </a:bodyPr>
          <a:lstStyle>
            <a:lvl1pPr algn="r" eaLnBrk="0" hangingPunct="0">
              <a:defRPr sz="1200">
                <a:latin typeface="Arial" charset="0"/>
                <a:ea typeface="ＭＳ Ｐゴシック" pitchFamily="84" charset="-128"/>
                <a:cs typeface="+mn-cs"/>
              </a:defRPr>
            </a:lvl1pPr>
          </a:lstStyle>
          <a:p>
            <a:pPr>
              <a:defRPr/>
            </a:pPr>
            <a:fld id="{94EC2285-8692-42F0-91DB-BB425F04E3D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4"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endParaRPr lang="en-US" smtClean="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109139-0FC8-4E1F-9B93-87B695FA056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109139-0FC8-4E1F-9B93-87B695FA056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Notes:</a:t>
            </a:r>
          </a:p>
          <a:p>
            <a:pPr>
              <a:spcBef>
                <a:spcPct val="0"/>
              </a:spcBef>
            </a:pPr>
            <a:r>
              <a:rPr lang="en-US" dirty="0" smtClean="0"/>
              <a:t>The </a:t>
            </a:r>
            <a:r>
              <a:rPr lang="en-US" dirty="0" err="1" smtClean="0"/>
              <a:t>GoToMeeting</a:t>
            </a:r>
            <a:r>
              <a:rPr lang="en-US" dirty="0" smtClean="0"/>
              <a:t> attendee interface is made up of two parts. The Viewer Window is where attendees see the presenter’s screen. The Viewer Window can be resized by clicking and dragging the lower right corner. The Control Panel is where attendees can interact with organizers.</a:t>
            </a:r>
          </a:p>
          <a:p>
            <a:pPr>
              <a:spcBef>
                <a:spcPct val="0"/>
              </a:spcBef>
            </a:pPr>
            <a:endParaRPr lang="en-US" dirty="0" smtClean="0"/>
          </a:p>
          <a:p>
            <a:pPr>
              <a:spcBef>
                <a:spcPct val="0"/>
              </a:spcBef>
            </a:pPr>
            <a:endParaRPr lang="en-US" dirty="0"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A1D3A7-7ABF-4D8F-848E-5AC55E81F056}" type="slidenum">
              <a:rPr lang="en-US"/>
              <a:pPr fontAlgn="base">
                <a:spcBef>
                  <a:spcPct val="0"/>
                </a:spcBef>
                <a:spcAft>
                  <a:spcPct val="0"/>
                </a:spcAft>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Notes:</a:t>
            </a:r>
          </a:p>
          <a:p>
            <a:pPr>
              <a:spcBef>
                <a:spcPct val="0"/>
              </a:spcBef>
            </a:pPr>
            <a:r>
              <a:rPr lang="en-US" smtClean="0"/>
              <a:t>This slide provides instructions on entering the Audio Pin for telephone attendees.  If your attendee has not yet entered their Audio Pin, they must enter “#[the number]#” to their telephone keypad to identify their line and enable individual muting control through GoToMeeting.</a:t>
            </a:r>
          </a:p>
          <a:p>
            <a:pPr>
              <a:spcBef>
                <a:spcPct val="0"/>
              </a:spcBef>
            </a:pPr>
            <a:endParaRPr lang="en-US" smtClean="0"/>
          </a:p>
          <a:p>
            <a:pPr>
              <a:spcBef>
                <a:spcPct val="0"/>
              </a:spcBef>
            </a:pPr>
            <a:r>
              <a:rPr lang="en-US" b="1" smtClean="0"/>
              <a:t>Notes on slide performance:</a:t>
            </a:r>
            <a:br>
              <a:rPr lang="en-US" b="1" smtClean="0"/>
            </a:br>
            <a:r>
              <a:rPr lang="en-US" smtClean="0"/>
              <a:t>Click 1 – Highlights Audio pane</a:t>
            </a:r>
          </a:p>
          <a:p>
            <a:pPr>
              <a:spcBef>
                <a:spcPct val="0"/>
              </a:spcBef>
            </a:pPr>
            <a:r>
              <a:rPr lang="en-US" smtClean="0"/>
              <a:t>Click 2 – Highlights Audio Pin</a:t>
            </a:r>
          </a:p>
          <a:p>
            <a:pPr>
              <a:spcBef>
                <a:spcPct val="0"/>
              </a:spcBef>
            </a:pPr>
            <a:r>
              <a:rPr lang="en-US" smtClean="0"/>
              <a:t>Click 3 – Updates Attendee panel to show the Audio Pin was accepted and attendee is successfully connected to audio</a:t>
            </a:r>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F8EC61-D44E-4BEE-A929-E3679B93E957}"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t="4126" b="3030"/>
          <a:stretch>
            <a:fillRect/>
          </a:stretch>
        </p:blipFill>
        <p:spPr bwMode="auto">
          <a:xfrm>
            <a:off x="0" y="0"/>
            <a:ext cx="9144000" cy="6858000"/>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a:stretch>
            <a:fillRect/>
          </a:stretch>
        </p:blipFill>
        <p:spPr bwMode="auto">
          <a:xfrm>
            <a:off x="2286000" y="1524000"/>
            <a:ext cx="4810125" cy="4762500"/>
          </a:xfrm>
          <a:prstGeom prst="rect">
            <a:avLst/>
          </a:prstGeom>
          <a:noFill/>
          <a:ln w="9525">
            <a:noFill/>
            <a:miter lim="800000"/>
            <a:headEnd/>
            <a:tailEnd/>
          </a:ln>
        </p:spPr>
      </p:pic>
      <p:sp>
        <p:nvSpPr>
          <p:cNvPr id="15363" name="Rectangle 3"/>
          <p:cNvSpPr>
            <a:spLocks noGrp="1" noChangeArrowheads="1"/>
          </p:cNvSpPr>
          <p:nvPr>
            <p:ph type="ctrTitle"/>
          </p:nvPr>
        </p:nvSpPr>
        <p:spPr>
          <a:xfrm>
            <a:off x="685800" y="2286000"/>
            <a:ext cx="7772400" cy="1143000"/>
          </a:xfrm>
        </p:spPr>
        <p:txBody>
          <a:bodyPr/>
          <a:lstStyle>
            <a:lvl1pPr>
              <a:defRPr sz="4800" b="1">
                <a:solidFill>
                  <a:srgbClr val="000000"/>
                </a:solidFill>
                <a:latin typeface="Cambria" pitchFamily="18" charset="0"/>
              </a:defRPr>
            </a:lvl1pPr>
          </a:lstStyle>
          <a:p>
            <a:endParaRPr lang="en-US" dirty="0"/>
          </a:p>
        </p:txBody>
      </p:sp>
      <p:sp>
        <p:nvSpPr>
          <p:cNvPr id="15364" name="Rectangle 4"/>
          <p:cNvSpPr>
            <a:spLocks noGrp="1" noChangeArrowheads="1"/>
          </p:cNvSpPr>
          <p:nvPr>
            <p:ph type="subTitle" idx="1"/>
          </p:nvPr>
        </p:nvSpPr>
        <p:spPr>
          <a:xfrm>
            <a:off x="1371600" y="3886200"/>
            <a:ext cx="6400800" cy="1752600"/>
          </a:xfrm>
        </p:spPr>
        <p:txBody>
          <a:bodyPr/>
          <a:lstStyle>
            <a:lvl1pPr marL="0" indent="0" algn="ctr">
              <a:buFontTx/>
              <a:buNone/>
              <a:defRPr sz="3200" b="1">
                <a:latin typeface="Cambria" pitchFamily="18" charset="0"/>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a:t>
            </a:r>
            <a:r>
              <a:rPr lang="en-US" dirty="0" err="1" smtClean="0"/>
              <a:t>lev</a:t>
            </a:r>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2F9103D-8386-455C-AE29-C1E6A55DC7D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600200"/>
            <a:ext cx="1943100" cy="4495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600200"/>
            <a:ext cx="56769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1A09C0-EF65-4C8F-A041-742884A3C64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2667000"/>
            <a:ext cx="3810000" cy="3429000"/>
          </a:xfrm>
        </p:spPr>
        <p:txBody>
          <a:bodyPr/>
          <a:lstStyle/>
          <a:p>
            <a:pPr lvl="0"/>
            <a:endParaRPr lang="en-US" noProof="0" dirty="0" smtClean="0"/>
          </a:p>
        </p:txBody>
      </p:sp>
      <p:sp>
        <p:nvSpPr>
          <p:cNvPr id="4" name="Text Placeholder 3"/>
          <p:cNvSpPr>
            <a:spLocks noGrp="1"/>
          </p:cNvSpPr>
          <p:nvPr>
            <p:ph type="body"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A347763-FF57-4981-8651-C220DA5BC8E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2667000"/>
            <a:ext cx="7772400" cy="3429000"/>
          </a:xfrm>
        </p:spPr>
        <p:txBody>
          <a:bodyPr/>
          <a:lstStyle/>
          <a:p>
            <a:pPr lvl="0"/>
            <a:endParaRPr lang="en-US" noProof="0" dirty="0" smtClean="0"/>
          </a:p>
        </p:txBody>
      </p:sp>
      <p:sp>
        <p:nvSpPr>
          <p:cNvPr id="4"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3B91BD-EFE8-4CCF-AC15-1C85B002ECF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76200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780F9B6-8FAB-49AE-9467-F1C4BFBE93B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9014A63-69DE-4F2A-A362-3419E897B76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400800" cy="990600"/>
          </a:xfrm>
        </p:spPr>
        <p:txBody>
          <a:bodyPr/>
          <a:lstStyle>
            <a:lvl1pPr algn="l">
              <a:defRPr>
                <a:solidFill>
                  <a:schemeClr val="bg1"/>
                </a:solidFill>
                <a:latin typeface="Cambria"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153400" cy="46482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8B528C-AF73-490B-91BC-7789B98715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D9D8FF-E02F-4F18-A0B4-DA074196832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4424CCD-AB8C-4A19-9211-E3F7C28B9F0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6A7BC06-3624-4317-903F-030E1D8CEA8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C99033-4D3C-4965-840F-1FEBD3C1E02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D461480-84E7-47C7-908A-6A611053B98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4E92DE-DD77-48C8-A758-E3CDFCC51E8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February 2013</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AQS Webinar</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8BB75D-9D1A-4FE5-A70B-E29223C039E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p:cNvPicPr>
            <a:picLocks noChangeAspect="1" noChangeArrowheads="1"/>
          </p:cNvPicPr>
          <p:nvPr/>
        </p:nvPicPr>
        <p:blipFill>
          <a:blip r:embed="rId17" cstate="print"/>
          <a:srcRect t="4126" b="3030"/>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7620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1524000"/>
            <a:ext cx="80772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1828800" y="6324600"/>
            <a:ext cx="54864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latin typeface="Constantia" pitchFamily="18" charset="0"/>
                <a:ea typeface="ＭＳ Ｐゴシック" pitchFamily="84" charset="-128"/>
                <a:cs typeface="+mn-cs"/>
              </a:defRPr>
            </a:lvl1pPr>
          </a:lstStyle>
          <a:p>
            <a:pPr>
              <a:defRPr/>
            </a:pPr>
            <a:r>
              <a:rPr lang="en-US" smtClean="0"/>
              <a:t>AQS Webinar</a:t>
            </a:r>
            <a:endParaRPr lang="en-US" dirty="0"/>
          </a:p>
        </p:txBody>
      </p:sp>
      <p:sp>
        <p:nvSpPr>
          <p:cNvPr id="2" name="Rectangle 4"/>
          <p:cNvSpPr>
            <a:spLocks noGrp="1" noChangeArrowheads="1"/>
          </p:cNvSpPr>
          <p:nvPr>
            <p:ph type="dt" sz="half" idx="2"/>
          </p:nvPr>
        </p:nvSpPr>
        <p:spPr bwMode="auto">
          <a:xfrm>
            <a:off x="228600" y="6324600"/>
            <a:ext cx="1524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000">
                <a:latin typeface="Constantia" pitchFamily="18" charset="0"/>
                <a:ea typeface="ＭＳ Ｐゴシック" pitchFamily="84" charset="-128"/>
                <a:cs typeface="+mn-cs"/>
              </a:defRPr>
            </a:lvl1pPr>
          </a:lstStyle>
          <a:p>
            <a:pPr>
              <a:defRPr/>
            </a:pPr>
            <a:r>
              <a:rPr lang="en-US" smtClean="0"/>
              <a:t>February 2013</a:t>
            </a:r>
            <a:endParaRPr lang="en-US" dirty="0"/>
          </a:p>
        </p:txBody>
      </p:sp>
      <p:sp>
        <p:nvSpPr>
          <p:cNvPr id="1030" name="Rectangle 6"/>
          <p:cNvSpPr>
            <a:spLocks noGrp="1" noChangeArrowheads="1"/>
          </p:cNvSpPr>
          <p:nvPr>
            <p:ph type="sldNum" sz="quarter" idx="4"/>
          </p:nvPr>
        </p:nvSpPr>
        <p:spPr bwMode="auto">
          <a:xfrm>
            <a:off x="7239000" y="6324600"/>
            <a:ext cx="1752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latin typeface="Constantia" pitchFamily="18" charset="0"/>
                <a:ea typeface="ＭＳ Ｐゴシック" pitchFamily="84" charset="-128"/>
                <a:cs typeface="+mn-cs"/>
              </a:defRPr>
            </a:lvl1pPr>
          </a:lstStyle>
          <a:p>
            <a:pPr>
              <a:defRPr/>
            </a:pPr>
            <a:endParaRPr lang="en-US"/>
          </a:p>
          <a:p>
            <a:pPr>
              <a:defRPr/>
            </a:pPr>
            <a:fld id="{C657D94B-8981-43C1-B1E4-2C58022CEA48}" type="slidenum">
              <a:rPr lang="en-US"/>
              <a:pPr>
                <a:defRPr/>
              </a:pPr>
              <a:t>‹#›</a:t>
            </a:fld>
            <a:endParaRPr lang="en-US"/>
          </a:p>
        </p:txBody>
      </p:sp>
      <p:pic>
        <p:nvPicPr>
          <p:cNvPr id="1032" name="Picture 2"/>
          <p:cNvPicPr>
            <a:picLocks noChangeAspect="1" noChangeArrowheads="1"/>
          </p:cNvPicPr>
          <p:nvPr userDrawn="1"/>
        </p:nvPicPr>
        <p:blipFill>
          <a:blip r:embed="rId18" cstate="print"/>
          <a:srcRect/>
          <a:stretch>
            <a:fillRect/>
          </a:stretch>
        </p:blipFill>
        <p:spPr bwMode="auto">
          <a:xfrm>
            <a:off x="8229600" y="381000"/>
            <a:ext cx="771525" cy="723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hf hdr="0"/>
  <p:txStyles>
    <p:titleStyle>
      <a:lvl1pPr algn="l" rtl="0" eaLnBrk="0" fontAlgn="base" hangingPunct="0">
        <a:spcBef>
          <a:spcPct val="0"/>
        </a:spcBef>
        <a:spcAft>
          <a:spcPct val="0"/>
        </a:spcAft>
        <a:defRPr sz="3200">
          <a:solidFill>
            <a:schemeClr val="bg1"/>
          </a:solidFill>
          <a:latin typeface="+mj-lt"/>
          <a:ea typeface="+mj-ea"/>
          <a:cs typeface="ＭＳ Ｐゴシック"/>
        </a:defRPr>
      </a:lvl1pPr>
      <a:lvl2pPr algn="l" rtl="0" eaLnBrk="0" fontAlgn="base" hangingPunct="0">
        <a:spcBef>
          <a:spcPct val="0"/>
        </a:spcBef>
        <a:spcAft>
          <a:spcPct val="0"/>
        </a:spcAft>
        <a:defRPr sz="3200">
          <a:solidFill>
            <a:schemeClr val="bg1"/>
          </a:solidFill>
          <a:latin typeface="Arial" charset="0"/>
          <a:ea typeface="ＭＳ Ｐゴシック" pitchFamily="84" charset="-128"/>
          <a:cs typeface="ＭＳ Ｐゴシック"/>
        </a:defRPr>
      </a:lvl2pPr>
      <a:lvl3pPr algn="l" rtl="0" eaLnBrk="0" fontAlgn="base" hangingPunct="0">
        <a:spcBef>
          <a:spcPct val="0"/>
        </a:spcBef>
        <a:spcAft>
          <a:spcPct val="0"/>
        </a:spcAft>
        <a:defRPr sz="3200">
          <a:solidFill>
            <a:schemeClr val="bg1"/>
          </a:solidFill>
          <a:latin typeface="Arial" charset="0"/>
          <a:ea typeface="ＭＳ Ｐゴシック" pitchFamily="84" charset="-128"/>
          <a:cs typeface="ＭＳ Ｐゴシック"/>
        </a:defRPr>
      </a:lvl3pPr>
      <a:lvl4pPr algn="l" rtl="0" eaLnBrk="0" fontAlgn="base" hangingPunct="0">
        <a:spcBef>
          <a:spcPct val="0"/>
        </a:spcBef>
        <a:spcAft>
          <a:spcPct val="0"/>
        </a:spcAft>
        <a:defRPr sz="3200">
          <a:solidFill>
            <a:schemeClr val="bg1"/>
          </a:solidFill>
          <a:latin typeface="Arial" charset="0"/>
          <a:ea typeface="ＭＳ Ｐゴシック" pitchFamily="84" charset="-128"/>
          <a:cs typeface="ＭＳ Ｐゴシック"/>
        </a:defRPr>
      </a:lvl4pPr>
      <a:lvl5pPr algn="l" rtl="0" eaLnBrk="0" fontAlgn="base" hangingPunct="0">
        <a:spcBef>
          <a:spcPct val="0"/>
        </a:spcBef>
        <a:spcAft>
          <a:spcPct val="0"/>
        </a:spcAft>
        <a:defRPr sz="3200">
          <a:solidFill>
            <a:schemeClr val="bg1"/>
          </a:solidFill>
          <a:latin typeface="Arial" charset="0"/>
          <a:ea typeface="ＭＳ Ｐゴシック" pitchFamily="84" charset="-128"/>
          <a:cs typeface="ＭＳ Ｐゴシック"/>
        </a:defRPr>
      </a:lvl5pPr>
      <a:lvl6pPr marL="457200" algn="ctr" rtl="0" fontAlgn="base">
        <a:spcBef>
          <a:spcPct val="0"/>
        </a:spcBef>
        <a:spcAft>
          <a:spcPct val="0"/>
        </a:spcAft>
        <a:defRPr sz="3200">
          <a:solidFill>
            <a:schemeClr val="tx1"/>
          </a:solidFill>
          <a:latin typeface="Arial" charset="0"/>
          <a:ea typeface="ＭＳ Ｐゴシック" pitchFamily="84" charset="-128"/>
        </a:defRPr>
      </a:lvl6pPr>
      <a:lvl7pPr marL="914400" algn="ctr" rtl="0" fontAlgn="base">
        <a:spcBef>
          <a:spcPct val="0"/>
        </a:spcBef>
        <a:spcAft>
          <a:spcPct val="0"/>
        </a:spcAft>
        <a:defRPr sz="3200">
          <a:solidFill>
            <a:schemeClr val="tx1"/>
          </a:solidFill>
          <a:latin typeface="Arial" charset="0"/>
          <a:ea typeface="ＭＳ Ｐゴシック" pitchFamily="84" charset="-128"/>
        </a:defRPr>
      </a:lvl7pPr>
      <a:lvl8pPr marL="1371600" algn="ctr" rtl="0" fontAlgn="base">
        <a:spcBef>
          <a:spcPct val="0"/>
        </a:spcBef>
        <a:spcAft>
          <a:spcPct val="0"/>
        </a:spcAft>
        <a:defRPr sz="3200">
          <a:solidFill>
            <a:schemeClr val="tx1"/>
          </a:solidFill>
          <a:latin typeface="Arial" charset="0"/>
          <a:ea typeface="ＭＳ Ｐゴシック" pitchFamily="84" charset="-128"/>
        </a:defRPr>
      </a:lvl8pPr>
      <a:lvl9pPr marL="1828800" algn="ctr" rtl="0" fontAlgn="base">
        <a:spcBef>
          <a:spcPct val="0"/>
        </a:spcBef>
        <a:spcAft>
          <a:spcPct val="0"/>
        </a:spcAft>
        <a:defRPr sz="3200">
          <a:solidFill>
            <a:schemeClr val="tx1"/>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4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0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6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685800" y="1676400"/>
            <a:ext cx="7772400" cy="1143000"/>
          </a:xfrm>
        </p:spPr>
        <p:txBody>
          <a:bodyPr/>
          <a:lstStyle/>
          <a:p>
            <a:pPr algn="ctr"/>
            <a:r>
              <a:rPr lang="en-US" dirty="0" smtClean="0"/>
              <a:t>AQS  webinar</a:t>
            </a:r>
            <a:br>
              <a:rPr lang="en-US" dirty="0" smtClean="0"/>
            </a:br>
            <a:endParaRPr lang="en-US" dirty="0" smtClean="0"/>
          </a:p>
        </p:txBody>
      </p:sp>
      <p:sp>
        <p:nvSpPr>
          <p:cNvPr id="19458" name="Subtitle 2"/>
          <p:cNvSpPr>
            <a:spLocks noGrp="1"/>
          </p:cNvSpPr>
          <p:nvPr>
            <p:ph type="subTitle" idx="1"/>
          </p:nvPr>
        </p:nvSpPr>
        <p:spPr>
          <a:xfrm>
            <a:off x="1524000" y="5410200"/>
            <a:ext cx="6400800" cy="609600"/>
          </a:xfrm>
        </p:spPr>
        <p:txBody>
          <a:bodyPr/>
          <a:lstStyle/>
          <a:p>
            <a:r>
              <a:rPr lang="en-US" dirty="0" smtClean="0"/>
              <a:t>February 2013</a:t>
            </a:r>
          </a:p>
        </p:txBody>
      </p:sp>
      <p:sp>
        <p:nvSpPr>
          <p:cNvPr id="4" name="Subtitle 2"/>
          <p:cNvSpPr txBox="1">
            <a:spLocks/>
          </p:cNvSpPr>
          <p:nvPr/>
        </p:nvSpPr>
        <p:spPr bwMode="auto">
          <a:xfrm>
            <a:off x="304800" y="2743200"/>
            <a:ext cx="8610600"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rgbClr val="006600"/>
                </a:solidFill>
                <a:effectLst/>
                <a:uLnTx/>
                <a:uFillTx/>
                <a:latin typeface="Cambria" pitchFamily="18" charset="0"/>
                <a:ea typeface="+mn-ea"/>
                <a:cs typeface="ＭＳ Ｐゴシック"/>
              </a:rPr>
              <a:t>Welcome.</a:t>
            </a:r>
          </a:p>
          <a:p>
            <a:pPr marL="0" marR="0" lvl="0" indent="0" algn="ctr" defTabSz="914400" rtl="0" eaLnBrk="0" fontAlgn="base" latinLnBrk="0" hangingPunct="0">
              <a:lnSpc>
                <a:spcPct val="100000"/>
              </a:lnSpc>
              <a:spcBef>
                <a:spcPct val="20000"/>
              </a:spcBef>
              <a:spcAft>
                <a:spcPct val="0"/>
              </a:spcAft>
              <a:buClrTx/>
              <a:buSzTx/>
              <a:buFontTx/>
              <a:buNone/>
              <a:tabLst/>
              <a:defRPr/>
            </a:pPr>
            <a:r>
              <a:rPr lang="en-US" sz="2800" b="1" kern="0" dirty="0" smtClean="0">
                <a:solidFill>
                  <a:srgbClr val="006600"/>
                </a:solidFill>
                <a:latin typeface="Cambria" pitchFamily="18" charset="0"/>
                <a:ea typeface="+mn-ea"/>
              </a:rPr>
              <a:t>Webinar starts</a:t>
            </a:r>
            <a:r>
              <a:rPr kumimoji="0" lang="en-US" sz="2800" b="1" i="0" u="none" strike="noStrike" kern="0" cap="none" spc="0" normalizeH="0" noProof="0" dirty="0" smtClean="0">
                <a:ln>
                  <a:noFill/>
                </a:ln>
                <a:solidFill>
                  <a:srgbClr val="006600"/>
                </a:solidFill>
                <a:effectLst/>
                <a:uLnTx/>
                <a:uFillTx/>
                <a:latin typeface="Cambria" pitchFamily="18" charset="0"/>
                <a:ea typeface="+mn-ea"/>
                <a:cs typeface="ＭＳ Ｐゴシック"/>
              </a:rPr>
              <a:t> at 2 pm Eastern.</a:t>
            </a:r>
          </a:p>
          <a:p>
            <a:pPr lvl="0" algn="ctr" eaLnBrk="0" hangingPunct="0">
              <a:spcBef>
                <a:spcPct val="20000"/>
              </a:spcBef>
            </a:pPr>
            <a:r>
              <a:rPr lang="en-US" sz="2800" b="1" kern="0" dirty="0" smtClean="0">
                <a:solidFill>
                  <a:srgbClr val="006600"/>
                </a:solidFill>
                <a:latin typeface="Cambria" pitchFamily="18" charset="0"/>
              </a:rPr>
              <a:t>There is no phone line. </a:t>
            </a:r>
            <a:r>
              <a:rPr lang="en-US" sz="2800" b="1" kern="0" dirty="0" smtClean="0">
                <a:solidFill>
                  <a:srgbClr val="006600"/>
                </a:solidFill>
                <a:latin typeface="Cambria" pitchFamily="18" charset="0"/>
                <a:ea typeface="+mn-ea"/>
              </a:rPr>
              <a:t>You will need a speaker on your PC to hear this webinar.  </a:t>
            </a:r>
            <a:endParaRPr lang="en-US" sz="2800" b="1" kern="0" baseline="0" dirty="0" smtClean="0">
              <a:solidFill>
                <a:srgbClr val="006600"/>
              </a:solidFill>
              <a:latin typeface="Cambria" pitchFamily="18" charset="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dirty="0" smtClean="0"/>
              <a:t>Recent Changes</a:t>
            </a:r>
          </a:p>
        </p:txBody>
      </p:sp>
      <p:sp>
        <p:nvSpPr>
          <p:cNvPr id="22530" name="Content Placeholder 2"/>
          <p:cNvSpPr>
            <a:spLocks noGrp="1"/>
          </p:cNvSpPr>
          <p:nvPr>
            <p:ph idx="1"/>
          </p:nvPr>
        </p:nvSpPr>
        <p:spPr>
          <a:xfrm>
            <a:off x="228600" y="1295400"/>
            <a:ext cx="8915400" cy="4800600"/>
          </a:xfrm>
        </p:spPr>
        <p:txBody>
          <a:bodyPr/>
          <a:lstStyle/>
          <a:p>
            <a:pPr marL="514350" indent="-514350">
              <a:buFontTx/>
              <a:buAutoNum type="arabicPeriod"/>
            </a:pPr>
            <a:r>
              <a:rPr lang="en-US" dirty="0" smtClean="0"/>
              <a:t>ENSC Enhancements </a:t>
            </a:r>
            <a:r>
              <a:rPr lang="en-US" sz="1800" i="1" dirty="0" smtClean="0">
                <a:solidFill>
                  <a:srgbClr val="006600"/>
                </a:solidFill>
              </a:rPr>
              <a:t>(User note - 1/31/2013)</a:t>
            </a:r>
            <a:endParaRPr lang="en-US" i="1" dirty="0" smtClean="0">
              <a:solidFill>
                <a:srgbClr val="006600"/>
              </a:solidFill>
            </a:endParaRPr>
          </a:p>
          <a:p>
            <a:pPr marL="914400" lvl="1" indent="-514350">
              <a:buFontTx/>
              <a:buAutoNum type="alphaLcParenR"/>
            </a:pPr>
            <a:r>
              <a:rPr lang="en-US" sz="2000" dirty="0" smtClean="0"/>
              <a:t>ENSC automatically zips the file for you</a:t>
            </a:r>
          </a:p>
          <a:p>
            <a:pPr marL="914400" lvl="1" indent="-514350">
              <a:buFontTx/>
              <a:buAutoNum type="alphaLcParenR"/>
            </a:pPr>
            <a:r>
              <a:rPr lang="en-US" sz="2000" dirty="0" smtClean="0"/>
              <a:t>Includes file name with each Transaction ID in status screen</a:t>
            </a:r>
          </a:p>
          <a:p>
            <a:pPr marL="914400" lvl="1" indent="-514350">
              <a:buFontTx/>
              <a:buAutoNum type="alphaLcParenR"/>
            </a:pPr>
            <a:r>
              <a:rPr lang="en-US" sz="2000" dirty="0" smtClean="0"/>
              <a:t>ENSC automatic retries to send file; better status info</a:t>
            </a:r>
          </a:p>
          <a:p>
            <a:pPr marL="514350" indent="-514350">
              <a:buFontTx/>
              <a:buAutoNum type="arabicPeriod"/>
            </a:pPr>
            <a:r>
              <a:rPr lang="en-US" dirty="0" smtClean="0"/>
              <a:t>PQAO Access to Raw Data via Batch </a:t>
            </a:r>
            <a:r>
              <a:rPr lang="en-US" sz="1800" i="1" dirty="0" smtClean="0">
                <a:solidFill>
                  <a:srgbClr val="006600"/>
                </a:solidFill>
              </a:rPr>
              <a:t>(User note - 12/14/2012)</a:t>
            </a:r>
            <a:endParaRPr lang="en-US" i="1" dirty="0" smtClean="0">
              <a:solidFill>
                <a:srgbClr val="006600"/>
              </a:solidFill>
            </a:endParaRPr>
          </a:p>
          <a:p>
            <a:pPr marL="514350" indent="-514350">
              <a:buFontTx/>
              <a:buAutoNum type="arabicPeriod"/>
            </a:pPr>
            <a:r>
              <a:rPr lang="en-US" dirty="0" smtClean="0"/>
              <a:t>Raw Data can be entered online</a:t>
            </a:r>
            <a:r>
              <a:rPr lang="en-US" sz="2400" dirty="0" smtClean="0"/>
              <a:t> </a:t>
            </a:r>
            <a:r>
              <a:rPr lang="en-US" dirty="0" smtClean="0"/>
              <a:t>&amp; “Save” sends it to Production status </a:t>
            </a:r>
            <a:r>
              <a:rPr lang="en-US" sz="1800" i="1" dirty="0" smtClean="0">
                <a:solidFill>
                  <a:srgbClr val="006600"/>
                </a:solidFill>
              </a:rPr>
              <a:t>(User note - 10/19/2012)</a:t>
            </a:r>
            <a:endParaRPr lang="en-US" dirty="0" smtClean="0">
              <a:solidFill>
                <a:srgbClr val="006600"/>
              </a:solidFill>
            </a:endParaRPr>
          </a:p>
          <a:p>
            <a:pPr marL="514350" indent="-514350">
              <a:buFontTx/>
              <a:buAutoNum type="arabicPeriod"/>
            </a:pPr>
            <a:r>
              <a:rPr lang="en-US" smtClean="0"/>
              <a:t>Output automatically generated </a:t>
            </a:r>
            <a:r>
              <a:rPr lang="en-US" dirty="0" smtClean="0"/>
              <a:t>Precision Data </a:t>
            </a:r>
            <a:r>
              <a:rPr lang="en-US" sz="2400" dirty="0" smtClean="0"/>
              <a:t>(Criteria Pollutants)</a:t>
            </a:r>
            <a:r>
              <a:rPr lang="en-US" dirty="0" smtClean="0"/>
              <a:t> </a:t>
            </a:r>
            <a:r>
              <a:rPr lang="en-US" sz="1800" i="1" dirty="0" smtClean="0">
                <a:solidFill>
                  <a:srgbClr val="006600"/>
                </a:solidFill>
              </a:rPr>
              <a:t>(User note - 12/12/2012)</a:t>
            </a:r>
          </a:p>
          <a:p>
            <a:pPr marL="514350" indent="-514350">
              <a:buFontTx/>
              <a:buAutoNum type="arabicPeriod"/>
            </a:pPr>
            <a:r>
              <a:rPr lang="en-US" dirty="0" smtClean="0"/>
              <a:t>Disable all report formats except PDF.  </a:t>
            </a:r>
            <a:r>
              <a:rPr lang="en-US" sz="2400" dirty="0" smtClean="0"/>
              <a:t>Workfiles still work! </a:t>
            </a:r>
            <a:r>
              <a:rPr lang="en-US" sz="1800" i="1" dirty="0" smtClean="0">
                <a:solidFill>
                  <a:srgbClr val="006600"/>
                </a:solidFill>
              </a:rPr>
              <a:t>(coming soon)</a:t>
            </a:r>
          </a:p>
        </p:txBody>
      </p:sp>
      <p:sp>
        <p:nvSpPr>
          <p:cNvPr id="4" name="Date Placeholder 3"/>
          <p:cNvSpPr>
            <a:spLocks noGrp="1"/>
          </p:cNvSpPr>
          <p:nvPr>
            <p:ph type="dt" sz="quarter" idx="10"/>
          </p:nvPr>
        </p:nvSpPr>
        <p:spPr/>
        <p:txBody>
          <a:bodyPr/>
          <a:lstStyle/>
          <a:p>
            <a:r>
              <a:rPr lang="en-US" smtClean="0">
                <a:ea typeface="ＭＳ Ｐゴシック"/>
                <a:cs typeface="ＭＳ Ｐゴシック"/>
              </a:rPr>
              <a:t>February 2013</a:t>
            </a:r>
            <a:endParaRPr lang="en-US" dirty="0" smtClean="0">
              <a:ea typeface="ＭＳ Ｐゴシック"/>
              <a:cs typeface="ＭＳ Ｐゴシック"/>
            </a:endParaRPr>
          </a:p>
        </p:txBody>
      </p:sp>
      <p:sp>
        <p:nvSpPr>
          <p:cNvPr id="5" name="Footer Placeholder 4"/>
          <p:cNvSpPr>
            <a:spLocks noGrp="1"/>
          </p:cNvSpPr>
          <p:nvPr>
            <p:ph type="ftr" sz="quarter" idx="11"/>
          </p:nvPr>
        </p:nvSpPr>
        <p:spPr/>
        <p:txBody>
          <a:bodyPr/>
          <a:lstStyle/>
          <a:p>
            <a:r>
              <a:rPr lang="en-US" dirty="0" smtClean="0">
                <a:ea typeface="ＭＳ Ｐゴシック"/>
                <a:cs typeface="ＭＳ Ｐゴシック"/>
              </a:rPr>
              <a:t>AQS Webinar</a:t>
            </a:r>
          </a:p>
        </p:txBody>
      </p:sp>
      <p:sp>
        <p:nvSpPr>
          <p:cNvPr id="6" name="Slide Number Placeholder 5"/>
          <p:cNvSpPr>
            <a:spLocks noGrp="1"/>
          </p:cNvSpPr>
          <p:nvPr>
            <p:ph type="sldNum" sz="quarter" idx="12"/>
          </p:nvPr>
        </p:nvSpPr>
        <p:spPr/>
        <p:txBody>
          <a:bodyPr/>
          <a:lstStyle/>
          <a:p>
            <a:pPr>
              <a:defRPr/>
            </a:pPr>
            <a:fld id="{2C343894-F05F-43AD-997C-40EE0BE031CC}"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400800" cy="990600"/>
          </a:xfrm>
        </p:spPr>
        <p:txBody>
          <a:bodyPr/>
          <a:lstStyle/>
          <a:p>
            <a:r>
              <a:rPr lang="en-US" dirty="0" smtClean="0"/>
              <a:t>Planned Enhancement </a:t>
            </a:r>
            <a:br>
              <a:rPr lang="en-US" dirty="0" smtClean="0"/>
            </a:br>
            <a:r>
              <a:rPr lang="en-US" dirty="0" smtClean="0"/>
              <a:t>Data Certification</a:t>
            </a:r>
            <a:endParaRPr lang="en-US" dirty="0"/>
          </a:p>
        </p:txBody>
      </p:sp>
      <p:sp>
        <p:nvSpPr>
          <p:cNvPr id="3" name="Content Placeholder 2"/>
          <p:cNvSpPr>
            <a:spLocks noGrp="1"/>
          </p:cNvSpPr>
          <p:nvPr>
            <p:ph idx="1"/>
          </p:nvPr>
        </p:nvSpPr>
        <p:spPr>
          <a:xfrm>
            <a:off x="381000" y="1295400"/>
            <a:ext cx="8610600" cy="5029200"/>
          </a:xfrm>
        </p:spPr>
        <p:txBody>
          <a:bodyPr/>
          <a:lstStyle/>
          <a:p>
            <a:r>
              <a:rPr lang="en-US" dirty="0" smtClean="0"/>
              <a:t>What?</a:t>
            </a:r>
          </a:p>
          <a:p>
            <a:pPr>
              <a:buNone/>
            </a:pPr>
            <a:r>
              <a:rPr lang="en-US" sz="2400" dirty="0" smtClean="0"/>
              <a:t>New certification process.</a:t>
            </a:r>
          </a:p>
          <a:p>
            <a:r>
              <a:rPr lang="en-US" dirty="0" smtClean="0"/>
              <a:t>Why?</a:t>
            </a:r>
          </a:p>
          <a:p>
            <a:pPr>
              <a:buNone/>
            </a:pPr>
            <a:r>
              <a:rPr lang="en-US" sz="2400" dirty="0" smtClean="0"/>
              <a:t>So certification will better reflect Part 58.15</a:t>
            </a:r>
          </a:p>
          <a:p>
            <a:pPr marL="342900" lvl="1" indent="-342900">
              <a:buFontTx/>
              <a:buChar char="•"/>
            </a:pPr>
            <a:r>
              <a:rPr lang="en-US" sz="2800" dirty="0" smtClean="0"/>
              <a:t>When?</a:t>
            </a:r>
          </a:p>
          <a:p>
            <a:pPr marL="342900" lvl="1" indent="-342900">
              <a:buNone/>
            </a:pPr>
            <a:r>
              <a:rPr lang="en-US" dirty="0" smtClean="0"/>
              <a:t>April 2013 (i.e. to certify 2012 data!)</a:t>
            </a:r>
          </a:p>
          <a:p>
            <a:r>
              <a:rPr lang="en-US" sz="2400" dirty="0" smtClean="0"/>
              <a:t>Updated procedures will be forthcoming</a:t>
            </a:r>
          </a:p>
          <a:p>
            <a:r>
              <a:rPr lang="en-US" sz="2400" dirty="0" smtClean="0"/>
              <a:t>Next AQS webinar will be devoted to certification </a:t>
            </a:r>
            <a:r>
              <a:rPr lang="en-US" sz="2400" i="1" dirty="0" smtClean="0">
                <a:solidFill>
                  <a:srgbClr val="006600"/>
                </a:solidFill>
              </a:rPr>
              <a:t>(April)</a:t>
            </a:r>
          </a:p>
          <a:p>
            <a:pPr>
              <a:buNone/>
            </a:pPr>
            <a:r>
              <a:rPr lang="en-US" sz="2400" dirty="0" smtClean="0"/>
              <a:t>Prerequisite:  Disambiguate Monitor Agency Role:</a:t>
            </a:r>
          </a:p>
          <a:p>
            <a:pPr>
              <a:buNone/>
            </a:pPr>
            <a:r>
              <a:rPr lang="en-US" sz="2400" dirty="0" smtClean="0"/>
              <a:t>	“Reporting Agency”</a:t>
            </a:r>
            <a:r>
              <a:rPr lang="en-US" sz="2400" dirty="0" smtClean="0">
                <a:sym typeface="Wingdings" pitchFamily="2" charset="2"/>
              </a:rPr>
              <a:t> ”Monitoring Agency”</a:t>
            </a:r>
          </a:p>
          <a:p>
            <a:pPr>
              <a:buNone/>
            </a:pPr>
            <a:r>
              <a:rPr lang="en-US" sz="2400" dirty="0" smtClean="0">
                <a:sym typeface="Wingdings" pitchFamily="2" charset="2"/>
              </a:rPr>
              <a:t>	EPA will bulk change, then you modify (if necessary)</a:t>
            </a:r>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400800" cy="990600"/>
          </a:xfrm>
        </p:spPr>
        <p:txBody>
          <a:bodyPr/>
          <a:lstStyle/>
          <a:p>
            <a:r>
              <a:rPr lang="en-US" dirty="0" smtClean="0"/>
              <a:t>Planned Enhancement </a:t>
            </a:r>
            <a:br>
              <a:rPr lang="en-US" dirty="0" smtClean="0"/>
            </a:br>
            <a:r>
              <a:rPr lang="en-US" dirty="0" smtClean="0"/>
              <a:t>Data Certification</a:t>
            </a:r>
            <a:endParaRPr lang="en-US" dirty="0"/>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12</a:t>
            </a:fld>
            <a:endParaRPr lang="en-US" dirty="0"/>
          </a:p>
        </p:txBody>
      </p:sp>
      <p:sp>
        <p:nvSpPr>
          <p:cNvPr id="8" name="Rectangle 7"/>
          <p:cNvSpPr/>
          <p:nvPr/>
        </p:nvSpPr>
        <p:spPr>
          <a:xfrm>
            <a:off x="304800" y="1447800"/>
            <a:ext cx="8839200" cy="3539430"/>
          </a:xfrm>
          <a:prstGeom prst="rect">
            <a:avLst/>
          </a:prstGeom>
        </p:spPr>
        <p:txBody>
          <a:bodyPr wrap="square">
            <a:spAutoFit/>
          </a:bodyPr>
          <a:lstStyle/>
          <a:p>
            <a:pPr>
              <a:buFont typeface="Arial" pitchFamily="34" charset="0"/>
              <a:buChar char="•"/>
            </a:pPr>
            <a:r>
              <a:rPr lang="en-US" dirty="0" smtClean="0">
                <a:latin typeface="Cambria" pitchFamily="18" charset="0"/>
              </a:rPr>
              <a:t>  </a:t>
            </a:r>
            <a:r>
              <a:rPr lang="en-US" sz="2800" dirty="0" smtClean="0">
                <a:latin typeface="Cambria" pitchFamily="18" charset="0"/>
              </a:rPr>
              <a:t>New Certification Report</a:t>
            </a:r>
            <a:endParaRPr lang="en-US" dirty="0" smtClean="0">
              <a:latin typeface="Cambria" pitchFamily="18" charset="0"/>
            </a:endParaRPr>
          </a:p>
          <a:p>
            <a:pPr lvl="1">
              <a:buFont typeface="Cambria" pitchFamily="18" charset="0"/>
              <a:buChar char="–"/>
            </a:pPr>
            <a:r>
              <a:rPr lang="en-US" dirty="0" smtClean="0">
                <a:latin typeface="Cambria" pitchFamily="18" charset="0"/>
              </a:rPr>
              <a:t>  Submit with certification letter</a:t>
            </a:r>
          </a:p>
          <a:p>
            <a:pPr lvl="1">
              <a:buFont typeface="Cambria" pitchFamily="18" charset="0"/>
              <a:buChar char="–"/>
            </a:pPr>
            <a:r>
              <a:rPr lang="en-US" dirty="0" smtClean="0">
                <a:latin typeface="Cambria" pitchFamily="18" charset="0"/>
              </a:rPr>
              <a:t>  Use in place of AMP450 and AMP255</a:t>
            </a:r>
          </a:p>
          <a:p>
            <a:pPr lvl="1">
              <a:buFont typeface="Cambria" pitchFamily="18" charset="0"/>
              <a:buChar char="–"/>
            </a:pPr>
            <a:r>
              <a:rPr lang="en-US" dirty="0" smtClean="0">
                <a:latin typeface="Cambria" pitchFamily="18" charset="0"/>
              </a:rPr>
              <a:t>  Will show a “Recommended Certification (‘Y’/’N’) based on QA statistics and completeness</a:t>
            </a:r>
          </a:p>
          <a:p>
            <a:pPr lvl="1"/>
            <a:endParaRPr lang="en-US" dirty="0" smtClean="0">
              <a:latin typeface="Cambria" pitchFamily="18" charset="0"/>
            </a:endParaRPr>
          </a:p>
          <a:p>
            <a:pPr>
              <a:buFont typeface="Arial" pitchFamily="34" charset="0"/>
              <a:buChar char="•"/>
            </a:pPr>
            <a:r>
              <a:rPr lang="en-US" dirty="0" smtClean="0">
                <a:latin typeface="Cambria" pitchFamily="18" charset="0"/>
              </a:rPr>
              <a:t>  </a:t>
            </a:r>
            <a:r>
              <a:rPr lang="en-US" sz="2800" dirty="0" smtClean="0">
                <a:latin typeface="Cambria" pitchFamily="18" charset="0"/>
              </a:rPr>
              <a:t>New AQS Certification Form/Screen</a:t>
            </a:r>
            <a:endParaRPr lang="en-US" dirty="0" smtClean="0">
              <a:latin typeface="Cambria" pitchFamily="18" charset="0"/>
            </a:endParaRPr>
          </a:p>
          <a:p>
            <a:pPr lvl="1">
              <a:buFont typeface="Cambria" pitchFamily="18" charset="0"/>
              <a:buChar char="–"/>
            </a:pPr>
            <a:r>
              <a:rPr lang="en-US" dirty="0" smtClean="0">
                <a:latin typeface="Cambria" pitchFamily="18" charset="0"/>
              </a:rPr>
              <a:t>  Allow Monitoring Agencies to pick specific monitor-years to certify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Enhancement</a:t>
            </a:r>
            <a:br>
              <a:rPr lang="en-US" dirty="0" smtClean="0"/>
            </a:br>
            <a:r>
              <a:rPr lang="en-US" dirty="0" smtClean="0"/>
              <a:t>New PM NAAQS</a:t>
            </a:r>
            <a:endParaRPr lang="en-US" dirty="0"/>
          </a:p>
        </p:txBody>
      </p:sp>
      <p:sp>
        <p:nvSpPr>
          <p:cNvPr id="3" name="Content Placeholder 2"/>
          <p:cNvSpPr>
            <a:spLocks noGrp="1"/>
          </p:cNvSpPr>
          <p:nvPr>
            <p:ph idx="1"/>
          </p:nvPr>
        </p:nvSpPr>
        <p:spPr>
          <a:xfrm>
            <a:off x="152400" y="1447800"/>
            <a:ext cx="8686800" cy="4648200"/>
          </a:xfrm>
        </p:spPr>
        <p:txBody>
          <a:bodyPr/>
          <a:lstStyle/>
          <a:p>
            <a:r>
              <a:rPr lang="en-US" dirty="0" smtClean="0"/>
              <a:t>Published: Jan. 15, 2013</a:t>
            </a:r>
          </a:p>
          <a:p>
            <a:r>
              <a:rPr lang="en-US" dirty="0" smtClean="0"/>
              <a:t>Effective: Mar. 18, 2013</a:t>
            </a:r>
          </a:p>
          <a:p>
            <a:pPr>
              <a:buNone/>
            </a:pPr>
            <a:r>
              <a:rPr lang="en-US" dirty="0" smtClean="0"/>
              <a:t>	</a:t>
            </a:r>
            <a:r>
              <a:rPr lang="en-US" sz="1800" dirty="0" smtClean="0"/>
              <a:t>http://www.gpo.gov/fdsys/pkg/FR-2013-01-15/pdf/2012-30946.pdf</a:t>
            </a:r>
          </a:p>
          <a:p>
            <a:r>
              <a:rPr lang="en-US" dirty="0" smtClean="0"/>
              <a:t>Scheduled AQS Changes: </a:t>
            </a:r>
            <a:r>
              <a:rPr lang="en-US" sz="1800" i="1" dirty="0" smtClean="0">
                <a:solidFill>
                  <a:srgbClr val="006600"/>
                </a:solidFill>
              </a:rPr>
              <a:t>(User note - 12/14/2012)</a:t>
            </a:r>
            <a:endParaRPr lang="en-US" dirty="0" smtClean="0"/>
          </a:p>
          <a:p>
            <a:pPr lvl="1"/>
            <a:r>
              <a:rPr lang="en-US" dirty="0" smtClean="0"/>
              <a:t>New AQI Breakpoints: 			March 18, 2013</a:t>
            </a:r>
          </a:p>
          <a:p>
            <a:pPr lvl="1"/>
            <a:r>
              <a:rPr lang="en-US" dirty="0" smtClean="0"/>
              <a:t>New Annual Standard Level:			March 18, 2013</a:t>
            </a:r>
          </a:p>
          <a:p>
            <a:pPr lvl="1"/>
            <a:r>
              <a:rPr lang="en-US" dirty="0" smtClean="0"/>
              <a:t>Discontinue Seasonal 98th Percentile:  	June 2013</a:t>
            </a:r>
          </a:p>
          <a:p>
            <a:pPr lvl="1"/>
            <a:r>
              <a:rPr lang="en-US" dirty="0" smtClean="0"/>
              <a:t>Updated Design Value validity tests:		June 2013</a:t>
            </a:r>
          </a:p>
          <a:p>
            <a:pPr lvl="1"/>
            <a:endParaRPr lang="en-US" dirty="0"/>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Enhancement</a:t>
            </a:r>
            <a:br>
              <a:rPr lang="en-US" dirty="0" smtClean="0"/>
            </a:br>
            <a:r>
              <a:rPr lang="en-US" dirty="0" smtClean="0"/>
              <a:t>New QA Processing</a:t>
            </a:r>
            <a:endParaRPr lang="en-US" dirty="0"/>
          </a:p>
        </p:txBody>
      </p:sp>
      <p:sp>
        <p:nvSpPr>
          <p:cNvPr id="3" name="Content Placeholder 2"/>
          <p:cNvSpPr>
            <a:spLocks noGrp="1"/>
          </p:cNvSpPr>
          <p:nvPr>
            <p:ph idx="1"/>
          </p:nvPr>
        </p:nvSpPr>
        <p:spPr>
          <a:xfrm>
            <a:off x="457200" y="1219200"/>
            <a:ext cx="8153400" cy="5105400"/>
          </a:xfrm>
        </p:spPr>
        <p:txBody>
          <a:bodyPr/>
          <a:lstStyle/>
          <a:p>
            <a:r>
              <a:rPr lang="en-US" dirty="0" smtClean="0"/>
              <a:t>What?</a:t>
            </a:r>
          </a:p>
          <a:p>
            <a:pPr lvl="1"/>
            <a:r>
              <a:rPr lang="en-US" dirty="0" smtClean="0"/>
              <a:t>New QA Transactions (one per Assessment Type)</a:t>
            </a:r>
          </a:p>
          <a:p>
            <a:pPr lvl="1"/>
            <a:r>
              <a:rPr lang="en-US" dirty="0" smtClean="0"/>
              <a:t>New Reports (updated AMP255 and “Raw” report)</a:t>
            </a:r>
          </a:p>
          <a:p>
            <a:r>
              <a:rPr lang="en-US" dirty="0" smtClean="0"/>
              <a:t>Why?</a:t>
            </a:r>
          </a:p>
          <a:p>
            <a:pPr lvl="1"/>
            <a:r>
              <a:rPr lang="en-US" dirty="0" smtClean="0"/>
              <a:t>New QA/QC Assessments (for NATTS program and non-criteria pollutants) </a:t>
            </a:r>
          </a:p>
          <a:p>
            <a:pPr lvl="1"/>
            <a:r>
              <a:rPr lang="en-US" dirty="0" smtClean="0"/>
              <a:t>Fully support Part 58 Appendix A</a:t>
            </a:r>
          </a:p>
          <a:p>
            <a:pPr lvl="1"/>
            <a:r>
              <a:rPr lang="en-US" dirty="0" smtClean="0"/>
              <a:t>Ambiguous fields on P&amp;A transactions</a:t>
            </a:r>
          </a:p>
          <a:p>
            <a:r>
              <a:rPr lang="en-US" dirty="0" smtClean="0"/>
              <a:t>When </a:t>
            </a:r>
            <a:r>
              <a:rPr lang="en-US" i="1" dirty="0" smtClean="0"/>
              <a:t>can</a:t>
            </a:r>
            <a:r>
              <a:rPr lang="en-US" dirty="0" smtClean="0"/>
              <a:t> you start using?	Summer 2013</a:t>
            </a:r>
          </a:p>
          <a:p>
            <a:r>
              <a:rPr lang="en-US" dirty="0" smtClean="0"/>
              <a:t>When </a:t>
            </a:r>
            <a:r>
              <a:rPr lang="en-US" i="1" dirty="0" smtClean="0"/>
              <a:t>must</a:t>
            </a:r>
            <a:r>
              <a:rPr lang="en-US" dirty="0" smtClean="0"/>
              <a:t> you start using?	 2015 </a:t>
            </a:r>
          </a:p>
          <a:p>
            <a:pPr>
              <a:buNone/>
            </a:pPr>
            <a:r>
              <a:rPr lang="en-US" sz="2400" dirty="0" smtClean="0">
                <a:solidFill>
                  <a:srgbClr val="006600"/>
                </a:solidFill>
              </a:rPr>
              <a:t>In 2015, all QA transactions must be in the new format.</a:t>
            </a:r>
            <a:endParaRPr lang="en-US" sz="2400" dirty="0">
              <a:solidFill>
                <a:srgbClr val="006600"/>
              </a:solidFill>
            </a:endParaRPr>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dirty="0"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Enhancement</a:t>
            </a:r>
            <a:br>
              <a:rPr lang="en-US" dirty="0" smtClean="0"/>
            </a:br>
            <a:r>
              <a:rPr lang="en-US" dirty="0" smtClean="0"/>
              <a:t>Monitor-Method</a:t>
            </a:r>
            <a:endParaRPr lang="en-US" dirty="0"/>
          </a:p>
        </p:txBody>
      </p:sp>
      <p:sp>
        <p:nvSpPr>
          <p:cNvPr id="3" name="Content Placeholder 2"/>
          <p:cNvSpPr>
            <a:spLocks noGrp="1"/>
          </p:cNvSpPr>
          <p:nvPr>
            <p:ph idx="1"/>
          </p:nvPr>
        </p:nvSpPr>
        <p:spPr>
          <a:xfrm>
            <a:off x="457200" y="990600"/>
            <a:ext cx="8382000" cy="5410200"/>
          </a:xfrm>
        </p:spPr>
        <p:txBody>
          <a:bodyPr/>
          <a:lstStyle/>
          <a:p>
            <a:r>
              <a:rPr lang="en-US" sz="2400" dirty="0" smtClean="0"/>
              <a:t>What?  </a:t>
            </a:r>
          </a:p>
          <a:p>
            <a:pPr lvl="1">
              <a:spcBef>
                <a:spcPts val="0"/>
              </a:spcBef>
            </a:pPr>
            <a:r>
              <a:rPr lang="en-US" sz="2000" dirty="0" smtClean="0"/>
              <a:t>Store Method at the </a:t>
            </a:r>
            <a:r>
              <a:rPr lang="en-US" sz="2000" u="sng" dirty="0" smtClean="0"/>
              <a:t>monitor</a:t>
            </a:r>
            <a:r>
              <a:rPr lang="en-US" sz="2000" dirty="0" smtClean="0"/>
              <a:t> for </a:t>
            </a:r>
            <a:r>
              <a:rPr lang="en-US" sz="2000" smtClean="0"/>
              <a:t>a date-range</a:t>
            </a:r>
            <a:endParaRPr lang="en-US" sz="2000" dirty="0" smtClean="0"/>
          </a:p>
          <a:p>
            <a:pPr lvl="1"/>
            <a:r>
              <a:rPr lang="en-US" sz="2000" dirty="0" smtClean="0"/>
              <a:t>New input transaction and Maintain Monitor tab</a:t>
            </a:r>
          </a:p>
          <a:p>
            <a:pPr lvl="1"/>
            <a:r>
              <a:rPr lang="en-US" sz="2000" dirty="0" smtClean="0"/>
              <a:t>Raw data will be validated against Monitor-Method (AQS will support method on RD, but if it doesn’t match what is at monitor-level, then will result in a LOAD error)</a:t>
            </a:r>
          </a:p>
          <a:p>
            <a:r>
              <a:rPr lang="en-US" sz="2400" dirty="0" smtClean="0"/>
              <a:t>Why?</a:t>
            </a:r>
          </a:p>
          <a:p>
            <a:pPr lvl="1"/>
            <a:r>
              <a:rPr lang="en-US" sz="2000" dirty="0" smtClean="0"/>
              <a:t>Part 58 specifies that monitors implement a method</a:t>
            </a:r>
          </a:p>
          <a:p>
            <a:pPr lvl="1"/>
            <a:r>
              <a:rPr lang="en-US" sz="2000" dirty="0" smtClean="0"/>
              <a:t>PM 10 guidance - data for different methods should not be combined</a:t>
            </a:r>
          </a:p>
          <a:p>
            <a:pPr lvl="1"/>
            <a:r>
              <a:rPr lang="en-US" sz="2000" dirty="0" smtClean="0"/>
              <a:t>Most frequent question we can’t answer:  “What method does this monitor use?”</a:t>
            </a:r>
          </a:p>
          <a:p>
            <a:pPr lvl="1"/>
            <a:r>
              <a:rPr lang="en-US" sz="2000" dirty="0" smtClean="0"/>
              <a:t>Database Performance:  Storing method for Raw Data rather than monitors is the largest single performance problem</a:t>
            </a:r>
          </a:p>
          <a:p>
            <a:r>
              <a:rPr lang="en-US" sz="2400" dirty="0" smtClean="0"/>
              <a:t>When?  Later this year.</a:t>
            </a:r>
          </a:p>
          <a:p>
            <a:pPr lvl="1"/>
            <a:endParaRPr lang="en-US" sz="2000" dirty="0"/>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Enhancement</a:t>
            </a:r>
            <a:br>
              <a:rPr lang="en-US" dirty="0" smtClean="0"/>
            </a:br>
            <a:r>
              <a:rPr lang="en-US" dirty="0" smtClean="0"/>
              <a:t>Multiple files per Zip</a:t>
            </a:r>
            <a:endParaRPr lang="en-US" dirty="0"/>
          </a:p>
        </p:txBody>
      </p:sp>
      <p:sp>
        <p:nvSpPr>
          <p:cNvPr id="3" name="Content Placeholder 2"/>
          <p:cNvSpPr>
            <a:spLocks noGrp="1"/>
          </p:cNvSpPr>
          <p:nvPr>
            <p:ph idx="1"/>
          </p:nvPr>
        </p:nvSpPr>
        <p:spPr/>
        <p:txBody>
          <a:bodyPr/>
          <a:lstStyle/>
          <a:p>
            <a:r>
              <a:rPr lang="en-US" dirty="0" smtClean="0"/>
              <a:t>What?</a:t>
            </a:r>
          </a:p>
          <a:p>
            <a:pPr lvl="1">
              <a:buFont typeface="Cambria" pitchFamily="18" charset="0"/>
              <a:buChar char="–"/>
            </a:pPr>
            <a:r>
              <a:rPr lang="en-US" sz="2200" dirty="0" smtClean="0"/>
              <a:t>AQS and the ENSC will allow multiple files to be included in the same Zip file</a:t>
            </a:r>
          </a:p>
          <a:p>
            <a:pPr lvl="1">
              <a:buFont typeface="Cambria" pitchFamily="18" charset="0"/>
              <a:buChar char="–"/>
            </a:pPr>
            <a:r>
              <a:rPr lang="en-US" sz="2200" dirty="0" smtClean="0"/>
              <a:t>Currently only one file per submitted Zip archive is allowed </a:t>
            </a:r>
          </a:p>
          <a:p>
            <a:r>
              <a:rPr lang="en-US" dirty="0" smtClean="0"/>
              <a:t>Why?</a:t>
            </a:r>
          </a:p>
          <a:p>
            <a:pPr lvl="1">
              <a:buFont typeface="Cambria" pitchFamily="18" charset="0"/>
              <a:buChar char="–"/>
            </a:pPr>
            <a:r>
              <a:rPr lang="en-US" sz="2200" dirty="0" smtClean="0"/>
              <a:t>In response to your user requests</a:t>
            </a:r>
          </a:p>
          <a:p>
            <a:r>
              <a:rPr lang="en-US" dirty="0" smtClean="0"/>
              <a:t>Plan:  AQS will process each file independently</a:t>
            </a:r>
          </a:p>
          <a:p>
            <a:r>
              <a:rPr lang="en-US" dirty="0" smtClean="0"/>
              <a:t>When?  Summer 2013</a:t>
            </a:r>
            <a:endParaRPr lang="en-US" dirty="0"/>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Enhancement</a:t>
            </a:r>
            <a:br>
              <a:rPr lang="en-US" dirty="0" smtClean="0"/>
            </a:br>
            <a:r>
              <a:rPr lang="en-US" dirty="0" smtClean="0"/>
              <a:t>Agency Access Control</a:t>
            </a:r>
            <a:endParaRPr lang="en-US" dirty="0"/>
          </a:p>
        </p:txBody>
      </p:sp>
      <p:sp>
        <p:nvSpPr>
          <p:cNvPr id="3" name="Content Placeholder 2"/>
          <p:cNvSpPr>
            <a:spLocks noGrp="1"/>
          </p:cNvSpPr>
          <p:nvPr>
            <p:ph idx="1"/>
          </p:nvPr>
        </p:nvSpPr>
        <p:spPr>
          <a:xfrm>
            <a:off x="457200" y="1143000"/>
            <a:ext cx="8153400" cy="5029200"/>
          </a:xfrm>
        </p:spPr>
        <p:txBody>
          <a:bodyPr/>
          <a:lstStyle/>
          <a:p>
            <a:r>
              <a:rPr lang="en-US" dirty="0" smtClean="0"/>
              <a:t>What?  </a:t>
            </a:r>
            <a:r>
              <a:rPr lang="en-US" sz="2400" dirty="0" smtClean="0"/>
              <a:t>Realign access to updating data</a:t>
            </a:r>
          </a:p>
          <a:p>
            <a:r>
              <a:rPr lang="en-US" sz="2400" dirty="0" smtClean="0"/>
              <a:t> </a:t>
            </a:r>
            <a:r>
              <a:rPr lang="en-US" dirty="0" smtClean="0"/>
              <a:t>Why?  </a:t>
            </a:r>
            <a:r>
              <a:rPr lang="en-US" sz="2400" dirty="0" smtClean="0"/>
              <a:t>To better reflect real-world situations and give agencies access to contractor-loaded data</a:t>
            </a:r>
          </a:p>
          <a:p>
            <a:pPr>
              <a:buFont typeface="Cambria" pitchFamily="18" charset="0"/>
              <a:buChar char="–"/>
            </a:pPr>
            <a:r>
              <a:rPr lang="en-US" sz="2400" dirty="0" smtClean="0"/>
              <a:t>“Screening Groups” own monitors; only users assigned to the screening group can submit or maintain monitor data</a:t>
            </a:r>
          </a:p>
          <a:p>
            <a:pPr>
              <a:buFont typeface="Cambria" pitchFamily="18" charset="0"/>
              <a:buChar char="–"/>
            </a:pPr>
            <a:r>
              <a:rPr lang="en-US" sz="2400" dirty="0" smtClean="0"/>
              <a:t>Causes a problem if multiple agencies need to access monitor data</a:t>
            </a:r>
            <a:endParaRPr lang="en-US" dirty="0" smtClean="0"/>
          </a:p>
          <a:p>
            <a:r>
              <a:rPr lang="en-US" dirty="0" smtClean="0"/>
              <a:t>Plan:  Use Monitor Agency Roles to control access</a:t>
            </a:r>
          </a:p>
          <a:p>
            <a:pPr lvl="1"/>
            <a:r>
              <a:rPr lang="en-US" dirty="0" smtClean="0"/>
              <a:t>Roles:  PQAO, Monitoring (Reporting), Analyzing, Collecting, and new role, “Submitting”</a:t>
            </a:r>
          </a:p>
          <a:p>
            <a:r>
              <a:rPr lang="en-US" dirty="0" smtClean="0"/>
              <a:t>When?  With QA Project (summer 2013)</a:t>
            </a:r>
          </a:p>
          <a:p>
            <a:endParaRPr lang="en-US" dirty="0"/>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 Issues</a:t>
            </a:r>
            <a:endParaRPr lang="en-US" dirty="0"/>
          </a:p>
        </p:txBody>
      </p:sp>
      <p:sp>
        <p:nvSpPr>
          <p:cNvPr id="3" name="Content Placeholder 2"/>
          <p:cNvSpPr>
            <a:spLocks noGrp="1"/>
          </p:cNvSpPr>
          <p:nvPr>
            <p:ph idx="1"/>
          </p:nvPr>
        </p:nvSpPr>
        <p:spPr/>
        <p:txBody>
          <a:bodyPr/>
          <a:lstStyle/>
          <a:p>
            <a:r>
              <a:rPr lang="en-US" dirty="0" smtClean="0"/>
              <a:t>Please do not (ever) submit PM 2.5 or Lead data from a collocated monitor under the primary monitor POC</a:t>
            </a:r>
          </a:p>
          <a:p>
            <a:pPr lvl="1"/>
            <a:r>
              <a:rPr lang="en-US" dirty="0" smtClean="0"/>
              <a:t>Never, ever, ever</a:t>
            </a:r>
          </a:p>
          <a:p>
            <a:r>
              <a:rPr lang="en-US" dirty="0" smtClean="0"/>
              <a:t>When filter samples are analyzed by a lab (e.g. for lead), the monitor agency role, “Analyzing” should be populated with the agency code of the lab.</a:t>
            </a:r>
            <a:endParaRPr lang="en-US" dirty="0"/>
          </a:p>
        </p:txBody>
      </p:sp>
      <p:sp>
        <p:nvSpPr>
          <p:cNvPr id="4" name="Date Placeholder 3"/>
          <p:cNvSpPr>
            <a:spLocks noGrp="1"/>
          </p:cNvSpPr>
          <p:nvPr>
            <p:ph type="dt" sz="half" idx="10"/>
          </p:nvPr>
        </p:nvSpPr>
        <p:spPr/>
        <p:txBody>
          <a:bodyPr/>
          <a:lstStyle/>
          <a:p>
            <a:pPr>
              <a:defRPr/>
            </a:pPr>
            <a:r>
              <a:rPr lang="en-US" smtClean="0"/>
              <a:t>February 2013</a:t>
            </a:r>
            <a:endParaRPr lang="en-US" dirty="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Last Words</a:t>
            </a:r>
            <a:endParaRPr lang="en-US" dirty="0"/>
          </a:p>
        </p:txBody>
      </p:sp>
      <p:sp>
        <p:nvSpPr>
          <p:cNvPr id="3" name="Content Placeholder 2"/>
          <p:cNvSpPr>
            <a:spLocks noGrp="1"/>
          </p:cNvSpPr>
          <p:nvPr>
            <p:ph idx="1"/>
          </p:nvPr>
        </p:nvSpPr>
        <p:spPr>
          <a:xfrm>
            <a:off x="457200" y="1219200"/>
            <a:ext cx="8153400" cy="5181600"/>
          </a:xfrm>
        </p:spPr>
        <p:txBody>
          <a:bodyPr/>
          <a:lstStyle/>
          <a:p>
            <a:r>
              <a:rPr lang="en-US" sz="2400" dirty="0" smtClean="0"/>
              <a:t>Next webinar in April 2013 is on certification</a:t>
            </a:r>
          </a:p>
          <a:p>
            <a:r>
              <a:rPr lang="en-US" sz="2400" dirty="0" smtClean="0"/>
              <a:t>No AQS Basics classes are scheduled</a:t>
            </a:r>
          </a:p>
          <a:p>
            <a:pPr lvl="1"/>
            <a:r>
              <a:rPr lang="en-US" sz="2000" dirty="0" smtClean="0"/>
              <a:t>Request through your Regional Office</a:t>
            </a:r>
          </a:p>
          <a:p>
            <a:pPr lvl="1"/>
            <a:r>
              <a:rPr lang="en-US" sz="2000" dirty="0" smtClean="0"/>
              <a:t>Your RO contacts are on the AQS website</a:t>
            </a:r>
          </a:p>
          <a:p>
            <a:r>
              <a:rPr lang="en-US" sz="2400" dirty="0" smtClean="0"/>
              <a:t>Other outreach?  Tribal Q&amp;A is bi-monthly</a:t>
            </a:r>
          </a:p>
          <a:p>
            <a:r>
              <a:rPr lang="en-US" sz="2400" dirty="0" smtClean="0"/>
              <a:t>EPA is getting new email system on Feb 18</a:t>
            </a:r>
          </a:p>
          <a:p>
            <a:pPr lvl="1"/>
            <a:r>
              <a:rPr lang="en-US" sz="2000" dirty="0" smtClean="0"/>
              <a:t>Don’t be surprised if you don’t hear from us for a bit</a:t>
            </a:r>
          </a:p>
          <a:p>
            <a:r>
              <a:rPr lang="en-US" sz="2400" dirty="0" smtClean="0"/>
              <a:t>Who to call with AQS questions?</a:t>
            </a:r>
          </a:p>
          <a:p>
            <a:pPr lvl="1"/>
            <a:r>
              <a:rPr lang="en-US" sz="2000" dirty="0" smtClean="0"/>
              <a:t>EPA Helpdesk at 866-411-4372</a:t>
            </a:r>
          </a:p>
          <a:p>
            <a:pPr lvl="2"/>
            <a:r>
              <a:rPr lang="en-US" sz="1800" dirty="0" smtClean="0"/>
              <a:t>Level 1 for routine password resets</a:t>
            </a:r>
          </a:p>
          <a:p>
            <a:pPr lvl="2"/>
            <a:r>
              <a:rPr lang="en-US" sz="1800" dirty="0" smtClean="0"/>
              <a:t>Level 2 for AQS-specific help - ask for “AQS support” </a:t>
            </a:r>
            <a:endParaRPr lang="en-US" dirty="0"/>
          </a:p>
        </p:txBody>
      </p:sp>
      <p:sp>
        <p:nvSpPr>
          <p:cNvPr id="4" name="Date Placeholder 3"/>
          <p:cNvSpPr>
            <a:spLocks noGrp="1"/>
          </p:cNvSpPr>
          <p:nvPr>
            <p:ph type="dt" sz="half" idx="10"/>
          </p:nvPr>
        </p:nvSpPr>
        <p:spPr/>
        <p:txBody>
          <a:bodyPr/>
          <a:lstStyle/>
          <a:p>
            <a:pPr>
              <a:defRPr/>
            </a:pPr>
            <a:r>
              <a:rPr lang="en-US" dirty="0" smtClean="0"/>
              <a:t>February 2013</a:t>
            </a:r>
            <a:endParaRPr lang="en-US" dirty="0"/>
          </a:p>
        </p:txBody>
      </p:sp>
      <p:sp>
        <p:nvSpPr>
          <p:cNvPr id="5" name="Footer Placeholder 4"/>
          <p:cNvSpPr>
            <a:spLocks noGrp="1"/>
          </p:cNvSpPr>
          <p:nvPr>
            <p:ph type="ftr" sz="quarter" idx="11"/>
          </p:nvPr>
        </p:nvSpPr>
        <p:spPr/>
        <p:txBody>
          <a:bodyPr/>
          <a:lstStyle/>
          <a:p>
            <a:pPr>
              <a:defRPr/>
            </a:pPr>
            <a:r>
              <a:rPr lang="en-US" dirty="0" smtClean="0"/>
              <a:t>AQS Webinar</a:t>
            </a:r>
            <a:endParaRPr lang="en-US" dirty="0"/>
          </a:p>
        </p:txBody>
      </p:sp>
      <p:sp>
        <p:nvSpPr>
          <p:cNvPr id="6" name="Slide Number Placeholder 5"/>
          <p:cNvSpPr>
            <a:spLocks noGrp="1"/>
          </p:cNvSpPr>
          <p:nvPr>
            <p:ph type="sldNum" sz="quarter" idx="12"/>
          </p:nvPr>
        </p:nvSpPr>
        <p:spPr/>
        <p:txBody>
          <a:bodyPr/>
          <a:lstStyle/>
          <a:p>
            <a:pPr>
              <a:defRPr/>
            </a:pPr>
            <a:fld id="{418B528C-AF73-490B-91BC-7789B987150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smtClean="0"/>
              <a:t>Agenda</a:t>
            </a:r>
          </a:p>
        </p:txBody>
      </p:sp>
      <p:sp>
        <p:nvSpPr>
          <p:cNvPr id="20482" name="Content Placeholder 2"/>
          <p:cNvSpPr>
            <a:spLocks noGrp="1"/>
          </p:cNvSpPr>
          <p:nvPr>
            <p:ph idx="1"/>
          </p:nvPr>
        </p:nvSpPr>
        <p:spPr>
          <a:xfrm>
            <a:off x="457200" y="1447800"/>
            <a:ext cx="7848600" cy="3810000"/>
          </a:xfrm>
        </p:spPr>
        <p:txBody>
          <a:bodyPr/>
          <a:lstStyle/>
          <a:p>
            <a:r>
              <a:rPr lang="en-US" dirty="0" smtClean="0"/>
              <a:t>Welcome/Housekeeping</a:t>
            </a:r>
          </a:p>
          <a:p>
            <a:r>
              <a:rPr lang="en-US" dirty="0" smtClean="0"/>
              <a:t>Recent Changes</a:t>
            </a:r>
          </a:p>
          <a:p>
            <a:r>
              <a:rPr lang="en-US" dirty="0" smtClean="0"/>
              <a:t>Planned Enhancements</a:t>
            </a:r>
          </a:p>
          <a:p>
            <a:r>
              <a:rPr lang="en-US" dirty="0" smtClean="0"/>
              <a:t>Data Integrity Issues</a:t>
            </a:r>
          </a:p>
          <a:p>
            <a:r>
              <a:rPr lang="en-US" dirty="0" smtClean="0"/>
              <a:t>User Support Issues</a:t>
            </a:r>
          </a:p>
          <a:p>
            <a:r>
              <a:rPr lang="en-US" dirty="0" smtClean="0"/>
              <a:t>Questions and Answers</a:t>
            </a:r>
          </a:p>
        </p:txBody>
      </p:sp>
      <p:sp>
        <p:nvSpPr>
          <p:cNvPr id="20483" name="Date Placeholder 6"/>
          <p:cNvSpPr>
            <a:spLocks noGrp="1"/>
          </p:cNvSpPr>
          <p:nvPr>
            <p:ph type="dt" sz="quarter" idx="10"/>
          </p:nvPr>
        </p:nvSpPr>
        <p:spPr>
          <a:noFill/>
        </p:spPr>
        <p:txBody>
          <a:bodyPr/>
          <a:lstStyle/>
          <a:p>
            <a:r>
              <a:rPr lang="en-US" smtClean="0">
                <a:ea typeface="ＭＳ Ｐゴシック"/>
                <a:cs typeface="ＭＳ Ｐゴシック"/>
              </a:rPr>
              <a:t>February 2013</a:t>
            </a:r>
            <a:endParaRPr lang="en-US" dirty="0" smtClean="0">
              <a:ea typeface="ＭＳ Ｐゴシック"/>
              <a:cs typeface="ＭＳ Ｐゴシック"/>
            </a:endParaRPr>
          </a:p>
        </p:txBody>
      </p:sp>
      <p:sp>
        <p:nvSpPr>
          <p:cNvPr id="8" name="Slide Number Placeholder 7"/>
          <p:cNvSpPr>
            <a:spLocks noGrp="1"/>
          </p:cNvSpPr>
          <p:nvPr>
            <p:ph type="sldNum" sz="quarter" idx="12"/>
          </p:nvPr>
        </p:nvSpPr>
        <p:spPr/>
        <p:txBody>
          <a:bodyPr/>
          <a:lstStyle/>
          <a:p>
            <a:pPr>
              <a:defRPr/>
            </a:pPr>
            <a:fld id="{A6D31259-6E10-4C86-AFC7-B10E24365B52}" type="slidenum">
              <a:rPr lang="en-US" smtClean="0"/>
              <a:pPr>
                <a:defRPr/>
              </a:pPr>
              <a:t>2</a:t>
            </a:fld>
            <a:endParaRPr lang="en-US" dirty="0"/>
          </a:p>
        </p:txBody>
      </p:sp>
      <p:sp>
        <p:nvSpPr>
          <p:cNvPr id="20485" name="Footer Placeholder 8"/>
          <p:cNvSpPr>
            <a:spLocks noGrp="1"/>
          </p:cNvSpPr>
          <p:nvPr>
            <p:ph type="ftr" sz="quarter" idx="11"/>
          </p:nvPr>
        </p:nvSpPr>
        <p:spPr>
          <a:noFill/>
        </p:spPr>
        <p:txBody>
          <a:bodyPr/>
          <a:lstStyle/>
          <a:p>
            <a:r>
              <a:rPr lang="en-US" dirty="0" smtClean="0">
                <a:ea typeface="ＭＳ Ｐゴシック"/>
                <a:cs typeface="ＭＳ Ｐゴシック"/>
              </a:rPr>
              <a:t>AQS Webinar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838200"/>
          </a:xfrm>
        </p:spPr>
        <p:txBody>
          <a:bodyPr>
            <a:normAutofit fontScale="90000"/>
          </a:bodyPr>
          <a:lstStyle/>
          <a:p>
            <a:r>
              <a:rPr lang="en-US" sz="3600" dirty="0" smtClean="0"/>
              <a:t>Question/Answer Session</a:t>
            </a:r>
            <a:r>
              <a:rPr lang="en-US" dirty="0" smtClean="0"/>
              <a:t/>
            </a:r>
            <a:br>
              <a:rPr lang="en-US" dirty="0" smtClean="0"/>
            </a:br>
            <a:endParaRPr lang="en-US" sz="3600" dirty="0"/>
          </a:p>
        </p:txBody>
      </p:sp>
      <p:sp>
        <p:nvSpPr>
          <p:cNvPr id="3" name="Content Placeholder 2"/>
          <p:cNvSpPr>
            <a:spLocks noGrp="1"/>
          </p:cNvSpPr>
          <p:nvPr>
            <p:ph idx="1"/>
          </p:nvPr>
        </p:nvSpPr>
        <p:spPr>
          <a:xfrm>
            <a:off x="228600" y="1295400"/>
            <a:ext cx="8382000" cy="3962400"/>
          </a:xfrm>
        </p:spPr>
        <p:txBody>
          <a:bodyPr>
            <a:normAutofit/>
          </a:bodyPr>
          <a:lstStyle/>
          <a:p>
            <a:r>
              <a:rPr lang="en-US" sz="2400" dirty="0" smtClean="0"/>
              <a:t>Now taking questions – use the Question area on the Control Panel.  Remember,  all attendees are muted. </a:t>
            </a:r>
          </a:p>
          <a:p>
            <a:r>
              <a:rPr lang="en-US" sz="2400" dirty="0" smtClean="0"/>
              <a:t>Answers will be given over the phone</a:t>
            </a:r>
          </a:p>
          <a:p>
            <a:r>
              <a:rPr lang="en-US" sz="2400" dirty="0" smtClean="0"/>
              <a:t>May not have time for all</a:t>
            </a:r>
          </a:p>
          <a:p>
            <a:r>
              <a:rPr lang="en-US" sz="2400" dirty="0" smtClean="0"/>
              <a:t>Today’s materials and a recording of the webinar will be posted to the AQS website</a:t>
            </a:r>
          </a:p>
          <a:p>
            <a:r>
              <a:rPr lang="en-US" sz="2400" dirty="0" smtClean="0"/>
              <a:t>You will see an exit survey as you leave this webinar.  We appreciate your feedback!</a:t>
            </a:r>
          </a:p>
          <a:p>
            <a:endParaRPr lang="en-US" dirty="0" smtClean="0"/>
          </a:p>
        </p:txBody>
      </p:sp>
      <p:sp>
        <p:nvSpPr>
          <p:cNvPr id="4" name="Slide Number Placeholder 3"/>
          <p:cNvSpPr>
            <a:spLocks noGrp="1"/>
          </p:cNvSpPr>
          <p:nvPr>
            <p:ph type="sldNum" sz="quarter" idx="12"/>
          </p:nvPr>
        </p:nvSpPr>
        <p:spPr/>
        <p:txBody>
          <a:bodyPr/>
          <a:lstStyle/>
          <a:p>
            <a:fld id="{961DCD75-77B0-431D-A147-F9F35935E298}" type="slidenum">
              <a:rPr lang="en-US" smtClean="0"/>
              <a:pPr/>
              <a:t>20</a:t>
            </a:fld>
            <a:endParaRPr lang="en-US"/>
          </a:p>
        </p:txBody>
      </p:sp>
      <p:sp>
        <p:nvSpPr>
          <p:cNvPr id="5" name="TextBox 4"/>
          <p:cNvSpPr txBox="1"/>
          <p:nvPr/>
        </p:nvSpPr>
        <p:spPr>
          <a:xfrm>
            <a:off x="762000" y="5334000"/>
            <a:ext cx="7086600" cy="707886"/>
          </a:xfrm>
          <a:prstGeom prst="rect">
            <a:avLst/>
          </a:prstGeom>
          <a:noFill/>
        </p:spPr>
        <p:txBody>
          <a:bodyPr wrap="square" rtlCol="0">
            <a:spAutoFit/>
          </a:bodyPr>
          <a:lstStyle/>
          <a:p>
            <a:r>
              <a:rPr lang="en-US" sz="4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Thank you for joining today!</a:t>
            </a:r>
            <a:endParaRPr lang="en-US" sz="40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normAutofit/>
          </a:bodyPr>
          <a:lstStyle/>
          <a:p>
            <a:r>
              <a:rPr lang="en-US" dirty="0" smtClean="0"/>
              <a:t>Who should attend today?	</a:t>
            </a:r>
            <a:endParaRPr lang="en-US" dirty="0"/>
          </a:p>
        </p:txBody>
      </p:sp>
      <p:sp>
        <p:nvSpPr>
          <p:cNvPr id="3" name="Content Placeholder 2"/>
          <p:cNvSpPr>
            <a:spLocks noGrp="1"/>
          </p:cNvSpPr>
          <p:nvPr>
            <p:ph idx="1"/>
          </p:nvPr>
        </p:nvSpPr>
        <p:spPr>
          <a:xfrm>
            <a:off x="381000" y="1371600"/>
            <a:ext cx="8229600" cy="3962400"/>
          </a:xfrm>
        </p:spPr>
        <p:txBody>
          <a:bodyPr/>
          <a:lstStyle/>
          <a:p>
            <a:r>
              <a:rPr lang="en-US" dirty="0" smtClean="0"/>
              <a:t>People who submit data to AQS </a:t>
            </a:r>
          </a:p>
          <a:p>
            <a:r>
              <a:rPr lang="en-US" dirty="0" smtClean="0"/>
              <a:t>People who use QA data from AQS</a:t>
            </a:r>
          </a:p>
          <a:p>
            <a:r>
              <a:rPr lang="en-US" dirty="0" smtClean="0"/>
              <a:t>People who are in the data certification chain</a:t>
            </a:r>
            <a:endParaRPr lang="en-US" dirty="0"/>
          </a:p>
        </p:txBody>
      </p:sp>
      <p:sp>
        <p:nvSpPr>
          <p:cNvPr id="4" name="Slide Number Placeholder 3"/>
          <p:cNvSpPr>
            <a:spLocks noGrp="1"/>
          </p:cNvSpPr>
          <p:nvPr>
            <p:ph type="sldNum" sz="quarter" idx="12"/>
          </p:nvPr>
        </p:nvSpPr>
        <p:spPr/>
        <p:txBody>
          <a:bodyPr/>
          <a:lstStyle/>
          <a:p>
            <a:fld id="{961DCD75-77B0-431D-A147-F9F35935E29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85800"/>
          </a:xfrm>
        </p:spPr>
        <p:txBody>
          <a:bodyPr/>
          <a:lstStyle/>
          <a:p>
            <a:r>
              <a:rPr lang="en-US" dirty="0" smtClean="0"/>
              <a:t>Who is presenting?</a:t>
            </a:r>
            <a:endParaRPr lang="en-US" dirty="0"/>
          </a:p>
        </p:txBody>
      </p:sp>
      <p:sp>
        <p:nvSpPr>
          <p:cNvPr id="3" name="Content Placeholder 2"/>
          <p:cNvSpPr>
            <a:spLocks noGrp="1"/>
          </p:cNvSpPr>
          <p:nvPr>
            <p:ph idx="1"/>
          </p:nvPr>
        </p:nvSpPr>
        <p:spPr>
          <a:xfrm>
            <a:off x="457200" y="1219200"/>
            <a:ext cx="6172200" cy="4693920"/>
          </a:xfrm>
        </p:spPr>
        <p:txBody>
          <a:bodyPr>
            <a:normAutofit/>
          </a:bodyPr>
          <a:lstStyle/>
          <a:p>
            <a:r>
              <a:rPr lang="en-US" sz="2400" dirty="0" smtClean="0"/>
              <a:t>Presenter: Robert Coats (AQS Team lead)</a:t>
            </a:r>
          </a:p>
          <a:p>
            <a:pPr>
              <a:buNone/>
            </a:pPr>
            <a:r>
              <a:rPr lang="en-US" sz="2400" dirty="0" smtClean="0"/>
              <a:t>	</a:t>
            </a:r>
            <a:r>
              <a:rPr lang="en-US" sz="1800" dirty="0" smtClean="0"/>
              <a:t>US EPA, National Air Data Group</a:t>
            </a:r>
            <a:endParaRPr lang="en-US" sz="2400" dirty="0" smtClean="0"/>
          </a:p>
          <a:p>
            <a:r>
              <a:rPr lang="en-US" sz="2400" dirty="0" smtClean="0"/>
              <a:t>MC: Nick </a:t>
            </a:r>
            <a:r>
              <a:rPr lang="en-US" sz="2400" dirty="0" err="1" smtClean="0"/>
              <a:t>Mangus</a:t>
            </a:r>
            <a:endParaRPr lang="en-US" sz="2400" dirty="0" smtClean="0"/>
          </a:p>
          <a:p>
            <a:pPr>
              <a:buNone/>
            </a:pPr>
            <a:r>
              <a:rPr lang="en-US" sz="2400" dirty="0" smtClean="0"/>
              <a:t>	</a:t>
            </a:r>
            <a:r>
              <a:rPr lang="en-US" sz="1800" dirty="0" smtClean="0"/>
              <a:t>US EPA, National Air Data Group</a:t>
            </a:r>
            <a:endParaRPr lang="en-US" sz="2400" dirty="0" smtClean="0"/>
          </a:p>
          <a:p>
            <a:r>
              <a:rPr lang="en-US" sz="2400" dirty="0" smtClean="0"/>
              <a:t>Questions:  Angie </a:t>
            </a:r>
            <a:r>
              <a:rPr lang="en-US" sz="2400" dirty="0" err="1" smtClean="0"/>
              <a:t>Shatas</a:t>
            </a:r>
            <a:endParaRPr lang="en-US" sz="2400" dirty="0" smtClean="0"/>
          </a:p>
          <a:p>
            <a:pPr>
              <a:buNone/>
            </a:pPr>
            <a:r>
              <a:rPr lang="en-US" sz="2400" dirty="0" smtClean="0"/>
              <a:t> 	</a:t>
            </a:r>
            <a:r>
              <a:rPr lang="en-US" sz="1800" dirty="0" smtClean="0"/>
              <a:t>US EPA, National Air Data Group</a:t>
            </a:r>
            <a:endParaRPr lang="en-US" sz="2400" dirty="0" smtClean="0"/>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endParaRPr lang="en-US" dirty="0"/>
          </a:p>
        </p:txBody>
      </p:sp>
      <p:pic>
        <p:nvPicPr>
          <p:cNvPr id="4" name="Picture 3" descr="Coats_Robert_small.jpg"/>
          <p:cNvPicPr>
            <a:picLocks noChangeAspect="1"/>
          </p:cNvPicPr>
          <p:nvPr/>
        </p:nvPicPr>
        <p:blipFill>
          <a:blip r:embed="rId3" cstate="print"/>
          <a:stretch>
            <a:fillRect/>
          </a:stretch>
        </p:blipFill>
        <p:spPr>
          <a:xfrm>
            <a:off x="6477000" y="1219200"/>
            <a:ext cx="1016000" cy="762000"/>
          </a:xfrm>
          <a:prstGeom prst="rect">
            <a:avLst/>
          </a:prstGeom>
        </p:spPr>
      </p:pic>
      <p:pic>
        <p:nvPicPr>
          <p:cNvPr id="6" name="Picture 5" descr="Shatas_Angie_small.jpg"/>
          <p:cNvPicPr>
            <a:picLocks noChangeAspect="1"/>
          </p:cNvPicPr>
          <p:nvPr/>
        </p:nvPicPr>
        <p:blipFill>
          <a:blip r:embed="rId4" cstate="print"/>
          <a:stretch>
            <a:fillRect/>
          </a:stretch>
        </p:blipFill>
        <p:spPr>
          <a:xfrm>
            <a:off x="4572000" y="3048000"/>
            <a:ext cx="1016000" cy="762000"/>
          </a:xfrm>
          <a:prstGeom prst="rect">
            <a:avLst/>
          </a:prstGeom>
        </p:spPr>
      </p:pic>
      <p:pic>
        <p:nvPicPr>
          <p:cNvPr id="7" name="Picture 6" descr="Nicks_pic.JPG"/>
          <p:cNvPicPr>
            <a:picLocks noChangeAspect="1"/>
          </p:cNvPicPr>
          <p:nvPr/>
        </p:nvPicPr>
        <p:blipFill>
          <a:blip r:embed="rId5" cstate="print"/>
          <a:stretch>
            <a:fillRect/>
          </a:stretch>
        </p:blipFill>
        <p:spPr>
          <a:xfrm>
            <a:off x="5029200" y="2062999"/>
            <a:ext cx="990600" cy="73735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normAutofit/>
          </a:bodyPr>
          <a:lstStyle/>
          <a:p>
            <a:r>
              <a:rPr lang="en-US" dirty="0" smtClean="0"/>
              <a:t>Housekeeping – Using </a:t>
            </a:r>
            <a:r>
              <a:rPr lang="en-US" dirty="0" err="1" smtClean="0"/>
              <a:t>GotoWebinar</a:t>
            </a:r>
            <a:endParaRPr lang="en-US" dirty="0"/>
          </a:p>
        </p:txBody>
      </p:sp>
      <p:sp>
        <p:nvSpPr>
          <p:cNvPr id="3" name="Content Placeholder 2"/>
          <p:cNvSpPr>
            <a:spLocks noGrp="1"/>
          </p:cNvSpPr>
          <p:nvPr>
            <p:ph idx="1"/>
          </p:nvPr>
        </p:nvSpPr>
        <p:spPr>
          <a:xfrm>
            <a:off x="228600" y="1295400"/>
            <a:ext cx="8229600" cy="4648200"/>
          </a:xfrm>
        </p:spPr>
        <p:txBody>
          <a:bodyPr>
            <a:normAutofit fontScale="92500" lnSpcReduction="20000"/>
          </a:bodyPr>
          <a:lstStyle/>
          <a:p>
            <a:r>
              <a:rPr lang="en-US" dirty="0" err="1" smtClean="0"/>
              <a:t>GotoWebinar</a:t>
            </a:r>
            <a:endParaRPr lang="en-US" dirty="0" smtClean="0"/>
          </a:p>
          <a:p>
            <a:pPr lvl="1"/>
            <a:r>
              <a:rPr lang="en-US" dirty="0" smtClean="0"/>
              <a:t>Use the Question area to submit questions</a:t>
            </a:r>
          </a:p>
          <a:p>
            <a:pPr lvl="1"/>
            <a:r>
              <a:rPr lang="en-US" dirty="0" smtClean="0"/>
              <a:t>Do not raise your hand; just submit a question</a:t>
            </a:r>
          </a:p>
          <a:p>
            <a:pPr lvl="1"/>
            <a:r>
              <a:rPr lang="en-US" dirty="0" smtClean="0"/>
              <a:t>Please do not use Chat area to ask a question</a:t>
            </a:r>
          </a:p>
          <a:p>
            <a:pPr lvl="1">
              <a:buNone/>
            </a:pPr>
            <a:endParaRPr lang="en-US" dirty="0" smtClean="0"/>
          </a:p>
          <a:p>
            <a:r>
              <a:rPr lang="en-US" dirty="0" smtClean="0"/>
              <a:t>Audio</a:t>
            </a:r>
          </a:p>
          <a:p>
            <a:pPr lvl="1"/>
            <a:r>
              <a:rPr lang="en-US" dirty="0" smtClean="0"/>
              <a:t>VOIP-only (no conference line)</a:t>
            </a:r>
          </a:p>
          <a:p>
            <a:pPr lvl="1"/>
            <a:r>
              <a:rPr lang="en-US" dirty="0" smtClean="0"/>
              <a:t>If you cannot hear us</a:t>
            </a:r>
          </a:p>
          <a:p>
            <a:pPr lvl="2"/>
            <a:r>
              <a:rPr lang="en-US" dirty="0" smtClean="0"/>
              <a:t>Make sure your speakers are not muted</a:t>
            </a:r>
          </a:p>
          <a:p>
            <a:pPr lvl="2"/>
            <a:r>
              <a:rPr lang="en-US" dirty="0" smtClean="0"/>
              <a:t>Call </a:t>
            </a:r>
            <a:r>
              <a:rPr lang="en-US" dirty="0" err="1" smtClean="0"/>
              <a:t>GotoWebinar</a:t>
            </a:r>
            <a:r>
              <a:rPr lang="en-US" dirty="0" smtClean="0"/>
              <a:t> support at  </a:t>
            </a:r>
            <a:r>
              <a:rPr lang="en-US" sz="2100" b="1" dirty="0" smtClean="0"/>
              <a:t>800 263 6317</a:t>
            </a:r>
            <a:endParaRPr lang="en-US" sz="2100" dirty="0" smtClean="0"/>
          </a:p>
          <a:p>
            <a:pPr lvl="1"/>
            <a:r>
              <a:rPr lang="en-US" dirty="0" smtClean="0"/>
              <a:t>We will mute all attendees to minimize noise</a:t>
            </a:r>
          </a:p>
          <a:p>
            <a:pPr lvl="1">
              <a:buNone/>
            </a:pPr>
            <a:endParaRPr lang="en-US" dirty="0" smtClean="0"/>
          </a:p>
          <a:p>
            <a:r>
              <a:rPr lang="en-US" dirty="0" smtClean="0"/>
              <a:t>Q&amp; A session at end</a:t>
            </a:r>
            <a:endParaRPr lang="en-US" dirty="0"/>
          </a:p>
        </p:txBody>
      </p:sp>
      <p:sp>
        <p:nvSpPr>
          <p:cNvPr id="4" name="Slide Number Placeholder 3"/>
          <p:cNvSpPr>
            <a:spLocks noGrp="1"/>
          </p:cNvSpPr>
          <p:nvPr>
            <p:ph type="sldNum" sz="quarter" idx="12"/>
          </p:nvPr>
        </p:nvSpPr>
        <p:spPr/>
        <p:txBody>
          <a:bodyPr/>
          <a:lstStyle/>
          <a:p>
            <a:fld id="{961DCD75-77B0-431D-A147-F9F35935E29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862013" y="836613"/>
            <a:ext cx="7431087" cy="5572125"/>
          </a:xfrm>
          <a:prstGeom prst="rect">
            <a:avLst/>
          </a:prstGeom>
          <a:noFill/>
          <a:ln w="9525">
            <a:noFill/>
            <a:miter lim="800000"/>
            <a:headEnd/>
            <a:tailEnd/>
          </a:ln>
        </p:spPr>
      </p:pic>
      <p:pic>
        <p:nvPicPr>
          <p:cNvPr id="3075" name="Picture 2" descr="H:\AA - current projects\Recent Screen Shots\G2M\g2m 5.0\attendee viewer.png"/>
          <p:cNvPicPr>
            <a:picLocks noChangeAspect="1" noChangeArrowheads="1"/>
          </p:cNvPicPr>
          <p:nvPr/>
        </p:nvPicPr>
        <p:blipFill>
          <a:blip r:embed="rId4" cstate="print"/>
          <a:srcRect/>
          <a:stretch>
            <a:fillRect/>
          </a:stretch>
        </p:blipFill>
        <p:spPr bwMode="auto">
          <a:xfrm>
            <a:off x="862013" y="836613"/>
            <a:ext cx="4910137" cy="4546600"/>
          </a:xfrm>
          <a:prstGeom prst="rect">
            <a:avLst/>
          </a:prstGeom>
          <a:noFill/>
          <a:ln w="9525">
            <a:noFill/>
            <a:miter lim="800000"/>
            <a:headEnd/>
            <a:tailEnd/>
          </a:ln>
        </p:spPr>
      </p:pic>
      <p:pic>
        <p:nvPicPr>
          <p:cNvPr id="3076" name="Picture 4" descr="H:\AA - current projects\Recent Screen Shots\G2M\g2m 5.0\attendee panel all.png"/>
          <p:cNvPicPr>
            <a:picLocks noChangeAspect="1" noChangeArrowheads="1"/>
          </p:cNvPicPr>
          <p:nvPr/>
        </p:nvPicPr>
        <p:blipFill>
          <a:blip r:embed="rId5" cstate="print"/>
          <a:srcRect/>
          <a:stretch>
            <a:fillRect/>
          </a:stretch>
        </p:blipFill>
        <p:spPr bwMode="auto">
          <a:xfrm>
            <a:off x="6122988" y="836613"/>
            <a:ext cx="2176462" cy="4772025"/>
          </a:xfrm>
          <a:prstGeom prst="rect">
            <a:avLst/>
          </a:prstGeom>
          <a:noFill/>
          <a:ln w="9525">
            <a:noFill/>
            <a:miter lim="800000"/>
            <a:headEnd/>
            <a:tailEnd/>
          </a:ln>
        </p:spPr>
      </p:pic>
      <p:pic>
        <p:nvPicPr>
          <p:cNvPr id="3077" name="Picture 5" descr="H:\AA - current projects\Recent Screen Shots\G2M\g2m 5.0\attendee grab tab.png"/>
          <p:cNvPicPr>
            <a:picLocks noChangeAspect="1" noChangeArrowheads="1"/>
          </p:cNvPicPr>
          <p:nvPr/>
        </p:nvPicPr>
        <p:blipFill>
          <a:blip r:embed="rId6" cstate="print"/>
          <a:srcRect/>
          <a:stretch>
            <a:fillRect/>
          </a:stretch>
        </p:blipFill>
        <p:spPr bwMode="auto">
          <a:xfrm>
            <a:off x="5865813" y="998538"/>
            <a:ext cx="257175" cy="1165225"/>
          </a:xfrm>
          <a:prstGeom prst="rect">
            <a:avLst/>
          </a:prstGeom>
          <a:noFill/>
          <a:ln w="9525">
            <a:noFill/>
            <a:miter lim="800000"/>
            <a:headEnd/>
            <a:tailEnd/>
          </a:ln>
        </p:spPr>
      </p:pic>
      <p:sp>
        <p:nvSpPr>
          <p:cNvPr id="3078" name="Rectangle 2"/>
          <p:cNvSpPr txBox="1">
            <a:spLocks noChangeArrowheads="1"/>
          </p:cNvSpPr>
          <p:nvPr/>
        </p:nvSpPr>
        <p:spPr bwMode="auto">
          <a:xfrm>
            <a:off x="0" y="0"/>
            <a:ext cx="8534400" cy="506413"/>
          </a:xfrm>
          <a:prstGeom prst="rect">
            <a:avLst/>
          </a:prstGeom>
          <a:noFill/>
          <a:ln w="9525">
            <a:noFill/>
            <a:miter lim="800000"/>
            <a:headEnd/>
            <a:tailEnd/>
          </a:ln>
        </p:spPr>
        <p:txBody>
          <a:bodyPr anchor="b"/>
          <a:lstStyle/>
          <a:p>
            <a:pPr>
              <a:lnSpc>
                <a:spcPct val="85000"/>
              </a:lnSpc>
            </a:pPr>
            <a:r>
              <a:rPr lang="en-US" sz="3200" dirty="0" smtClean="0">
                <a:solidFill>
                  <a:schemeClr val="bg1"/>
                </a:solidFill>
                <a:latin typeface="Cambria" pitchFamily="18" charset="0"/>
                <a:cs typeface="Arial" charset="0"/>
              </a:rPr>
              <a:t>Your </a:t>
            </a:r>
            <a:r>
              <a:rPr lang="en-US" sz="3200" dirty="0" err="1" smtClean="0">
                <a:solidFill>
                  <a:schemeClr val="bg1"/>
                </a:solidFill>
                <a:latin typeface="Cambria" pitchFamily="18" charset="0"/>
                <a:cs typeface="Arial" charset="0"/>
              </a:rPr>
              <a:t>GoToMeeting</a:t>
            </a:r>
            <a:r>
              <a:rPr lang="en-US" sz="3200" dirty="0" smtClean="0">
                <a:solidFill>
                  <a:schemeClr val="bg1"/>
                </a:solidFill>
                <a:latin typeface="Cambria" pitchFamily="18" charset="0"/>
                <a:cs typeface="Arial" charset="0"/>
              </a:rPr>
              <a:t> interface</a:t>
            </a:r>
            <a:endParaRPr lang="en-US" sz="3200" dirty="0">
              <a:solidFill>
                <a:schemeClr val="bg1"/>
              </a:solidFill>
              <a:latin typeface="Cambria" pitchFamily="18" charset="0"/>
              <a:cs typeface="Arial" charset="0"/>
            </a:endParaRPr>
          </a:p>
        </p:txBody>
      </p:sp>
      <p:sp>
        <p:nvSpPr>
          <p:cNvPr id="7" name="Slide Number Placeholder 6"/>
          <p:cNvSpPr>
            <a:spLocks noGrp="1"/>
          </p:cNvSpPr>
          <p:nvPr>
            <p:ph type="sldNum" sz="quarter" idx="4294967295"/>
          </p:nvPr>
        </p:nvSpPr>
        <p:spPr>
          <a:xfrm>
            <a:off x="7924800" y="6356350"/>
            <a:ext cx="762000" cy="365125"/>
          </a:xfrm>
          <a:prstGeom prst="rect">
            <a:avLst/>
          </a:prstGeom>
        </p:spPr>
        <p:txBody>
          <a:bodyPr/>
          <a:lstStyle/>
          <a:p>
            <a:fld id="{961DCD75-77B0-431D-A147-F9F35935E298}"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Box 1"/>
          <p:cNvSpPr txBox="1">
            <a:spLocks noChangeArrowheads="1"/>
          </p:cNvSpPr>
          <p:nvPr/>
        </p:nvSpPr>
        <p:spPr bwMode="auto">
          <a:xfrm>
            <a:off x="0" y="0"/>
            <a:ext cx="8585200" cy="538162"/>
          </a:xfrm>
          <a:prstGeom prst="rect">
            <a:avLst/>
          </a:prstGeom>
          <a:noFill/>
          <a:ln w="9525">
            <a:noFill/>
            <a:miter lim="800000"/>
            <a:headEnd/>
            <a:tailEnd/>
          </a:ln>
        </p:spPr>
        <p:txBody>
          <a:bodyPr anchor="b"/>
          <a:lstStyle/>
          <a:p>
            <a:pPr>
              <a:lnSpc>
                <a:spcPct val="85000"/>
              </a:lnSpc>
            </a:pPr>
            <a:r>
              <a:rPr lang="en-US" sz="3200" dirty="0" smtClean="0">
                <a:solidFill>
                  <a:schemeClr val="bg1"/>
                </a:solidFill>
                <a:latin typeface="Cambria" pitchFamily="18" charset="0"/>
                <a:cs typeface="Arial" charset="0"/>
              </a:rPr>
              <a:t>Attendee Control Panel</a:t>
            </a:r>
            <a:endParaRPr lang="en-US" sz="3200" dirty="0">
              <a:solidFill>
                <a:schemeClr val="bg1"/>
              </a:solidFill>
              <a:latin typeface="Cambria" pitchFamily="18" charset="0"/>
              <a:cs typeface="Arial" charset="0"/>
            </a:endParaRPr>
          </a:p>
        </p:txBody>
      </p:sp>
      <p:sp>
        <p:nvSpPr>
          <p:cNvPr id="9" name="Content Placeholder 3"/>
          <p:cNvSpPr>
            <a:spLocks/>
          </p:cNvSpPr>
          <p:nvPr/>
        </p:nvSpPr>
        <p:spPr bwMode="auto">
          <a:xfrm>
            <a:off x="3581400" y="2590800"/>
            <a:ext cx="5111750" cy="1295400"/>
          </a:xfrm>
          <a:prstGeom prst="rect">
            <a:avLst/>
          </a:prstGeom>
          <a:noFill/>
          <a:ln w="9525">
            <a:noFill/>
            <a:miter lim="800000"/>
            <a:headEnd/>
            <a:tailEnd/>
          </a:ln>
        </p:spPr>
        <p:txBody>
          <a:bodyPr anchor="ctr"/>
          <a:lstStyle/>
          <a:p>
            <a:pPr marL="400050" indent="-400050">
              <a:lnSpc>
                <a:spcPct val="90000"/>
              </a:lnSpc>
              <a:spcBef>
                <a:spcPts val="1300"/>
              </a:spcBef>
              <a:spcAft>
                <a:spcPct val="15000"/>
              </a:spcAft>
              <a:buClr>
                <a:schemeClr val="accent1"/>
              </a:buClr>
              <a:buSzPct val="100000"/>
              <a:buFontTx/>
              <a:buChar char="•"/>
            </a:pPr>
            <a:r>
              <a:rPr lang="en-US" sz="2400" dirty="0" smtClean="0">
                <a:solidFill>
                  <a:srgbClr val="525252"/>
                </a:solidFill>
                <a:latin typeface="Calibri" pitchFamily="34" charset="0"/>
              </a:rPr>
              <a:t>Questions during the Webinar?   Type in your question here and Send</a:t>
            </a:r>
            <a:endParaRPr lang="en-US" sz="2400" dirty="0">
              <a:solidFill>
                <a:srgbClr val="525252"/>
              </a:solidFill>
              <a:latin typeface="Calibri" pitchFamily="34" charset="0"/>
            </a:endParaRPr>
          </a:p>
        </p:txBody>
      </p:sp>
      <p:sp>
        <p:nvSpPr>
          <p:cNvPr id="10" name="Slide Number Placeholder 9"/>
          <p:cNvSpPr>
            <a:spLocks noGrp="1"/>
          </p:cNvSpPr>
          <p:nvPr>
            <p:ph type="sldNum" sz="quarter" idx="12"/>
          </p:nvPr>
        </p:nvSpPr>
        <p:spPr/>
        <p:txBody>
          <a:bodyPr/>
          <a:lstStyle/>
          <a:p>
            <a:fld id="{961DCD75-77B0-431D-A147-F9F35935E298}" type="slidenum">
              <a:rPr lang="en-US" smtClean="0"/>
              <a:pPr/>
              <a:t>7</a:t>
            </a:fld>
            <a:endParaRPr lang="en-US"/>
          </a:p>
        </p:txBody>
      </p:sp>
      <p:pic>
        <p:nvPicPr>
          <p:cNvPr id="2050" name="Picture 2"/>
          <p:cNvPicPr>
            <a:picLocks noChangeAspect="1" noChangeArrowheads="1"/>
          </p:cNvPicPr>
          <p:nvPr/>
        </p:nvPicPr>
        <p:blipFill>
          <a:blip r:embed="rId3" cstate="print"/>
          <a:srcRect/>
          <a:stretch>
            <a:fillRect/>
          </a:stretch>
        </p:blipFill>
        <p:spPr bwMode="auto">
          <a:xfrm>
            <a:off x="527050" y="1838325"/>
            <a:ext cx="2914650" cy="3038475"/>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flipH="1">
            <a:off x="3352800" y="1600200"/>
            <a:ext cx="276225" cy="152400"/>
          </a:xfrm>
          <a:prstGeom prst="rect">
            <a:avLst/>
          </a:prstGeom>
          <a:noFill/>
          <a:ln w="9525">
            <a:noFill/>
            <a:miter lim="800000"/>
            <a:headEnd/>
            <a:tailEnd/>
          </a:ln>
        </p:spPr>
      </p:pic>
      <p:sp>
        <p:nvSpPr>
          <p:cNvPr id="12" name="Rounded Rectangle 11"/>
          <p:cNvSpPr/>
          <p:nvPr/>
        </p:nvSpPr>
        <p:spPr>
          <a:xfrm>
            <a:off x="914400" y="2514600"/>
            <a:ext cx="2514600" cy="1472525"/>
          </a:xfrm>
          <a:prstGeom prst="roundRect">
            <a:avLst>
              <a:gd name="adj" fmla="val 7877"/>
            </a:avLst>
          </a:prstGeom>
          <a:noFill/>
          <a:ln w="12700" cmpd="dbl">
            <a:solidFill>
              <a:schemeClr val="accent4">
                <a:lumMod val="60000"/>
                <a:lumOff val="40000"/>
              </a:schemeClr>
            </a:solidFill>
          </a:ln>
          <a:effectLst>
            <a:glow rad="101600">
              <a:schemeClr val="accent2">
                <a:satMod val="175000"/>
                <a:alpha val="40000"/>
              </a:schemeClr>
            </a:glow>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3581400" y="1861268"/>
            <a:ext cx="4256486" cy="424732"/>
          </a:xfrm>
          <a:prstGeom prst="rect">
            <a:avLst/>
          </a:prstGeom>
        </p:spPr>
        <p:txBody>
          <a:bodyPr wrap="none">
            <a:spAutoFit/>
          </a:bodyPr>
          <a:lstStyle/>
          <a:p>
            <a:pPr marL="400050" indent="-400050">
              <a:lnSpc>
                <a:spcPct val="90000"/>
              </a:lnSpc>
              <a:spcBef>
                <a:spcPts val="1300"/>
              </a:spcBef>
              <a:spcAft>
                <a:spcPct val="15000"/>
              </a:spcAft>
              <a:buClr>
                <a:schemeClr val="accent1"/>
              </a:buClr>
              <a:buSzPct val="100000"/>
              <a:buFontTx/>
              <a:buChar char="•"/>
            </a:pPr>
            <a:r>
              <a:rPr lang="en-US" sz="2400" dirty="0" smtClean="0">
                <a:solidFill>
                  <a:srgbClr val="525252"/>
                </a:solidFill>
                <a:latin typeface="Calibri" pitchFamily="34" charset="0"/>
              </a:rPr>
              <a:t>Expand &amp; collapse your Panel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838200"/>
          </a:xfrm>
        </p:spPr>
        <p:txBody>
          <a:bodyPr>
            <a:normAutofit fontScale="90000"/>
          </a:bodyPr>
          <a:lstStyle/>
          <a:p>
            <a:r>
              <a:rPr lang="en-US" sz="3600" dirty="0" smtClean="0"/>
              <a:t>Question/Answer Session</a:t>
            </a:r>
            <a:r>
              <a:rPr lang="en-US" dirty="0" smtClean="0"/>
              <a:t/>
            </a:r>
            <a:br>
              <a:rPr lang="en-US" dirty="0" smtClean="0"/>
            </a:br>
            <a:endParaRPr lang="en-US" sz="3600" dirty="0"/>
          </a:p>
        </p:txBody>
      </p:sp>
      <p:sp>
        <p:nvSpPr>
          <p:cNvPr id="3" name="Content Placeholder 2"/>
          <p:cNvSpPr>
            <a:spLocks noGrp="1"/>
          </p:cNvSpPr>
          <p:nvPr>
            <p:ph idx="1"/>
          </p:nvPr>
        </p:nvSpPr>
        <p:spPr>
          <a:xfrm>
            <a:off x="228600" y="1295400"/>
            <a:ext cx="8382000" cy="3962400"/>
          </a:xfrm>
        </p:spPr>
        <p:txBody>
          <a:bodyPr>
            <a:normAutofit fontScale="92500" lnSpcReduction="10000"/>
          </a:bodyPr>
          <a:lstStyle/>
          <a:p>
            <a:r>
              <a:rPr lang="en-US" dirty="0" smtClean="0"/>
              <a:t>Now taking questions – use the Question area on the Control Panel</a:t>
            </a:r>
          </a:p>
          <a:p>
            <a:r>
              <a:rPr lang="en-US" dirty="0" smtClean="0"/>
              <a:t>We will review and answer questions at the end of the webinar</a:t>
            </a:r>
          </a:p>
          <a:p>
            <a:r>
              <a:rPr lang="en-US" dirty="0" smtClean="0"/>
              <a:t>Remember, all attendees are muted.  Use the Question area!</a:t>
            </a:r>
          </a:p>
          <a:p>
            <a:r>
              <a:rPr lang="en-US" dirty="0" smtClean="0"/>
              <a:t>Answers will be given over the phone</a:t>
            </a:r>
          </a:p>
          <a:p>
            <a:r>
              <a:rPr lang="en-US" dirty="0" smtClean="0"/>
              <a:t>Today’s materials and a recording of the webinar will be posted to the AQS website.</a:t>
            </a:r>
          </a:p>
          <a:p>
            <a:endParaRPr lang="en-US" dirty="0" smtClean="0"/>
          </a:p>
        </p:txBody>
      </p:sp>
      <p:sp>
        <p:nvSpPr>
          <p:cNvPr id="4" name="Slide Number Placeholder 3"/>
          <p:cNvSpPr>
            <a:spLocks noGrp="1"/>
          </p:cNvSpPr>
          <p:nvPr>
            <p:ph type="sldNum" sz="quarter" idx="12"/>
          </p:nvPr>
        </p:nvSpPr>
        <p:spPr/>
        <p:txBody>
          <a:bodyPr/>
          <a:lstStyle/>
          <a:p>
            <a:fld id="{961DCD75-77B0-431D-A147-F9F35935E298}" type="slidenum">
              <a:rPr lang="en-US" smtClean="0"/>
              <a:pPr/>
              <a:t>8</a:t>
            </a:fld>
            <a:endParaRPr lang="en-US"/>
          </a:p>
        </p:txBody>
      </p:sp>
      <p:sp>
        <p:nvSpPr>
          <p:cNvPr id="5" name="TextBox 4"/>
          <p:cNvSpPr txBox="1"/>
          <p:nvPr/>
        </p:nvSpPr>
        <p:spPr>
          <a:xfrm>
            <a:off x="762000" y="5334000"/>
            <a:ext cx="7086600" cy="707886"/>
          </a:xfrm>
          <a:prstGeom prst="rect">
            <a:avLst/>
          </a:prstGeom>
          <a:noFill/>
        </p:spPr>
        <p:txBody>
          <a:bodyPr wrap="square" rtlCol="0">
            <a:spAutoFit/>
          </a:bodyPr>
          <a:lstStyle/>
          <a:p>
            <a:r>
              <a:rPr lang="en-US" sz="4000" b="1" dirty="0" smtClean="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Thank you for joining today!</a:t>
            </a:r>
            <a:endParaRPr lang="en-US" sz="4000" b="1" dirty="0">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Webinars</a:t>
            </a:r>
            <a:endParaRPr lang="en-US" dirty="0"/>
          </a:p>
        </p:txBody>
      </p:sp>
      <p:sp>
        <p:nvSpPr>
          <p:cNvPr id="3" name="Content Placeholder 2"/>
          <p:cNvSpPr>
            <a:spLocks noGrp="1"/>
          </p:cNvSpPr>
          <p:nvPr>
            <p:ph idx="1"/>
          </p:nvPr>
        </p:nvSpPr>
        <p:spPr>
          <a:xfrm>
            <a:off x="457200" y="1219200"/>
            <a:ext cx="8153400" cy="4876800"/>
          </a:xfrm>
        </p:spPr>
        <p:txBody>
          <a:bodyPr/>
          <a:lstStyle/>
          <a:p>
            <a:endParaRPr lang="en-US" sz="700" dirty="0" smtClean="0"/>
          </a:p>
          <a:p>
            <a:r>
              <a:rPr lang="en-US" sz="2400" dirty="0" smtClean="0"/>
              <a:t>AQS conferences are:</a:t>
            </a:r>
          </a:p>
          <a:p>
            <a:pPr lvl="1"/>
            <a:r>
              <a:rPr lang="en-US" sz="1800" dirty="0" smtClean="0"/>
              <a:t>Hard (expensive) to get to</a:t>
            </a:r>
          </a:p>
          <a:p>
            <a:pPr lvl="1"/>
            <a:r>
              <a:rPr lang="en-US" sz="1800" dirty="0" smtClean="0"/>
              <a:t>Infrequent (we’re not having one in 2013)</a:t>
            </a:r>
          </a:p>
          <a:p>
            <a:r>
              <a:rPr lang="en-US" sz="2400" dirty="0" smtClean="0"/>
              <a:t>We’re going to use regular webinars to communicate information about AQS</a:t>
            </a:r>
          </a:p>
          <a:p>
            <a:pPr lvl="1"/>
            <a:r>
              <a:rPr lang="en-US" sz="1800" dirty="0" smtClean="0"/>
              <a:t>Hopefully we’ll get more participation than conferences</a:t>
            </a:r>
          </a:p>
          <a:p>
            <a:pPr lvl="1"/>
            <a:r>
              <a:rPr lang="en-US" sz="1800" dirty="0" smtClean="0"/>
              <a:t>We can provide more frequent updates than once every year or two</a:t>
            </a:r>
          </a:p>
          <a:p>
            <a:r>
              <a:rPr lang="en-US" sz="2400" dirty="0" smtClean="0"/>
              <a:t>Each webinar will be given twice</a:t>
            </a:r>
          </a:p>
          <a:p>
            <a:pPr lvl="1"/>
            <a:r>
              <a:rPr lang="en-US" sz="1800" dirty="0" smtClean="0"/>
              <a:t>Same webinar repeated at a different time to accommodate schedules</a:t>
            </a:r>
          </a:p>
          <a:p>
            <a:r>
              <a:rPr lang="en-US" sz="2400" dirty="0" smtClean="0"/>
              <a:t>Currently, we’re thinking of the webinar being quarterly</a:t>
            </a:r>
          </a:p>
          <a:p>
            <a:pPr lvl="1"/>
            <a:r>
              <a:rPr lang="en-US" sz="1800" dirty="0" smtClean="0"/>
              <a:t>We can keep it short</a:t>
            </a:r>
          </a:p>
          <a:p>
            <a:pPr lvl="1"/>
            <a:r>
              <a:rPr lang="en-US" sz="1800" dirty="0" smtClean="0"/>
              <a:t>Updates plus chance to track </a:t>
            </a:r>
            <a:r>
              <a:rPr lang="en-US" sz="1800" smtClean="0"/>
              <a:t>longer projects</a:t>
            </a:r>
            <a:endParaRPr lang="en-US" sz="1800" dirty="0" smtClean="0"/>
          </a:p>
          <a:p>
            <a:pPr lvl="1"/>
            <a:endParaRPr lang="en-US" sz="2000" dirty="0" smtClean="0"/>
          </a:p>
          <a:p>
            <a:pPr lvl="1"/>
            <a:endParaRPr lang="en-US" sz="2000" dirty="0" smtClean="0"/>
          </a:p>
          <a:p>
            <a:pPr lvl="1"/>
            <a:endParaRPr lang="en-US" sz="2000" dirty="0" smtClean="0"/>
          </a:p>
        </p:txBody>
      </p:sp>
      <p:sp>
        <p:nvSpPr>
          <p:cNvPr id="5" name="Footer Placeholder 4"/>
          <p:cNvSpPr>
            <a:spLocks noGrp="1"/>
          </p:cNvSpPr>
          <p:nvPr>
            <p:ph type="ftr" sz="quarter" idx="11"/>
          </p:nvPr>
        </p:nvSpPr>
        <p:spPr/>
        <p:txBody>
          <a:bodyPr/>
          <a:lstStyle/>
          <a:p>
            <a:pPr>
              <a:defRPr/>
            </a:pPr>
            <a:r>
              <a:rPr lang="en-US" smtClean="0"/>
              <a:t>AQS Webinar</a:t>
            </a:r>
            <a:endParaRPr lang="en-US" dirty="0"/>
          </a:p>
        </p:txBody>
      </p:sp>
      <p:sp>
        <p:nvSpPr>
          <p:cNvPr id="6" name="Slide Number Placeholder 5"/>
          <p:cNvSpPr>
            <a:spLocks noGrp="1"/>
          </p:cNvSpPr>
          <p:nvPr>
            <p:ph type="sldNum" sz="quarter" idx="12"/>
          </p:nvPr>
        </p:nvSpPr>
        <p:spPr/>
        <p:txBody>
          <a:bodyPr/>
          <a:lstStyle/>
          <a:p>
            <a:pPr>
              <a:defRPr/>
            </a:pPr>
            <a:fld id="{264A56C2-A55C-492F-BE5B-65E0135330B4}"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13058</TotalTime>
  <Words>1262</Words>
  <Application>Microsoft Office PowerPoint</Application>
  <PresentationFormat>On-screen Show (4:3)</PresentationFormat>
  <Paragraphs>218</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AQS  webinar </vt:lpstr>
      <vt:lpstr>Agenda</vt:lpstr>
      <vt:lpstr>Who should attend today? </vt:lpstr>
      <vt:lpstr>Who is presenting?</vt:lpstr>
      <vt:lpstr>Housekeeping – Using GotoWebinar</vt:lpstr>
      <vt:lpstr>Slide 6</vt:lpstr>
      <vt:lpstr>Slide 7</vt:lpstr>
      <vt:lpstr>Question/Answer Session </vt:lpstr>
      <vt:lpstr>Purpose of Webinars</vt:lpstr>
      <vt:lpstr>Recent Changes</vt:lpstr>
      <vt:lpstr>Planned Enhancement  Data Certification</vt:lpstr>
      <vt:lpstr>Planned Enhancement  Data Certification</vt:lpstr>
      <vt:lpstr>Planned Enhancement New PM NAAQS</vt:lpstr>
      <vt:lpstr>Planned Enhancement New QA Processing</vt:lpstr>
      <vt:lpstr>Planned Enhancement Monitor-Method</vt:lpstr>
      <vt:lpstr>Planned Enhancement Multiple files per Zip</vt:lpstr>
      <vt:lpstr>Planned Enhancement Agency Access Control</vt:lpstr>
      <vt:lpstr>Data Integrity Issues</vt:lpstr>
      <vt:lpstr>A Few Last Words</vt:lpstr>
      <vt:lpstr>Question/Answer Session </vt:lpstr>
    </vt:vector>
  </TitlesOfParts>
  <Company>U. S. 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Retrievals</dc:title>
  <dc:subject>AQS Conference</dc:subject>
  <dc:creator>Robert Coats</dc:creator>
  <cp:lastModifiedBy>Nick Mangus</cp:lastModifiedBy>
  <cp:revision>456</cp:revision>
  <dcterms:created xsi:type="dcterms:W3CDTF">2011-02-09T16:00:48Z</dcterms:created>
  <dcterms:modified xsi:type="dcterms:W3CDTF">2013-02-05T13:32:47Z</dcterms:modified>
</cp:coreProperties>
</file>