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56" r:id="rId2"/>
    <p:sldId id="258" r:id="rId3"/>
    <p:sldId id="259" r:id="rId4"/>
    <p:sldId id="262" r:id="rId5"/>
    <p:sldId id="260" r:id="rId6"/>
    <p:sldId id="261" r:id="rId7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/>
        <a:cs typeface="ＭＳ Ｐゴシック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/>
        <a:cs typeface="ＭＳ Ｐゴシック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/>
        <a:cs typeface="ＭＳ Ｐゴシック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/>
        <a:cs typeface="ＭＳ Ｐゴシック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/>
        <a:cs typeface="ＭＳ Ｐゴシック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/>
        <a:cs typeface="ＭＳ Ｐゴシック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/>
        <a:cs typeface="ＭＳ Ｐゴシック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/>
        <a:cs typeface="ＭＳ Ｐゴシック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/>
        <a:cs typeface="ＭＳ Ｐゴシック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CC"/>
    <a:srgbClr val="CCFFCC"/>
    <a:srgbClr val="FC8604"/>
    <a:srgbClr val="000000"/>
    <a:srgbClr val="189612"/>
    <a:srgbClr val="99FF99"/>
    <a:srgbClr val="006600"/>
    <a:srgbClr val="F4F4F4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4330" autoAdjust="0"/>
    <p:restoredTop sz="99149" autoAdjust="0"/>
  </p:normalViewPr>
  <p:slideViewPr>
    <p:cSldViewPr>
      <p:cViewPr>
        <p:scale>
          <a:sx n="100" d="100"/>
          <a:sy n="100" d="100"/>
        </p:scale>
        <p:origin x="-1386" y="-444"/>
      </p:cViewPr>
      <p:guideLst>
        <p:guide orient="horz" pos="3792"/>
        <p:guide pos="5424"/>
      </p:guideLst>
    </p:cSldViewPr>
  </p:slideViewPr>
  <p:outlineViewPr>
    <p:cViewPr>
      <p:scale>
        <a:sx n="100" d="100"/>
        <a:sy n="100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164" tIns="46582" rIns="93164" bIns="46582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Arial" charset="0"/>
                <a:ea typeface="ＭＳ Ｐゴシック" pitchFamily="84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1925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164" tIns="46582" rIns="93164" bIns="46582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Arial" charset="0"/>
                <a:ea typeface="ＭＳ Ｐゴシック" pitchFamily="84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1263"/>
            <a:ext cx="3038475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164" tIns="46582" rIns="93164" bIns="46582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Arial" charset="0"/>
                <a:ea typeface="ＭＳ Ｐゴシック" pitchFamily="84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1925" y="8831263"/>
            <a:ext cx="3038475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164" tIns="46582" rIns="93164" bIns="46582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Arial" charset="0"/>
                <a:ea typeface="ＭＳ Ｐゴシック" pitchFamily="84" charset="-128"/>
                <a:cs typeface="+mn-cs"/>
              </a:defRPr>
            </a:lvl1pPr>
          </a:lstStyle>
          <a:p>
            <a:pPr>
              <a:defRPr/>
            </a:pPr>
            <a:fld id="{391C69E2-8BE5-45AF-A07B-837FF597C89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164" tIns="46582" rIns="93164" bIns="46582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Arial" charset="0"/>
                <a:ea typeface="ＭＳ Ｐゴシック" pitchFamily="84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1925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164" tIns="46582" rIns="93164" bIns="46582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Arial" charset="0"/>
                <a:ea typeface="ＭＳ Ｐゴシック" pitchFamily="84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110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5038" y="4416425"/>
            <a:ext cx="5140325" cy="4183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164" tIns="46582" rIns="93164" bIns="4658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1263"/>
            <a:ext cx="3038475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164" tIns="46582" rIns="93164" bIns="46582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Arial" charset="0"/>
                <a:ea typeface="ＭＳ Ｐゴシック" pitchFamily="84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1925" y="8831263"/>
            <a:ext cx="3038475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164" tIns="46582" rIns="93164" bIns="46582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Arial" charset="0"/>
                <a:ea typeface="ＭＳ Ｐゴシック" pitchFamily="84" charset="-128"/>
                <a:cs typeface="+mn-cs"/>
              </a:defRPr>
            </a:lvl1pPr>
          </a:lstStyle>
          <a:p>
            <a:pPr>
              <a:defRPr/>
            </a:pPr>
            <a:fld id="{9FDD10E2-6438-429E-9598-6A7518FE65E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84" charset="-128"/>
        <a:cs typeface="ＭＳ Ｐゴシック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84" charset="-128"/>
        <a:cs typeface="ＭＳ Ｐゴシック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84" charset="-128"/>
        <a:cs typeface="ＭＳ Ｐゴシック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84" charset="-128"/>
        <a:cs typeface="ＭＳ Ｐゴシック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84" charset="-128"/>
        <a:cs typeface="ＭＳ Ｐゴシック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7"/>
          <p:cNvPicPr>
            <a:picLocks noChangeAspect="1" noChangeArrowheads="1"/>
          </p:cNvPicPr>
          <p:nvPr userDrawn="1"/>
        </p:nvPicPr>
        <p:blipFill>
          <a:blip r:embed="rId2"/>
          <a:srcRect t="4126" b="3030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3"/>
          <p:cNvPicPr>
            <a:picLocks noChangeAspect="1" noChangeArrowheads="1"/>
          </p:cNvPicPr>
          <p:nvPr userDrawn="1"/>
        </p:nvPicPr>
        <p:blipFill>
          <a:blip r:embed="rId3"/>
          <a:srcRect/>
          <a:stretch>
            <a:fillRect/>
          </a:stretch>
        </p:blipFill>
        <p:spPr bwMode="auto">
          <a:xfrm>
            <a:off x="2286000" y="1524000"/>
            <a:ext cx="4810125" cy="4762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36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>
            <a:lvl1pPr>
              <a:defRPr sz="4800" b="1">
                <a:solidFill>
                  <a:srgbClr val="000000"/>
                </a:solidFill>
                <a:latin typeface="Cambria" pitchFamily="18" charset="0"/>
              </a:defRPr>
            </a:lvl1pPr>
          </a:lstStyle>
          <a:p>
            <a:endParaRPr lang="en-US" dirty="0"/>
          </a:p>
        </p:txBody>
      </p:sp>
      <p:sp>
        <p:nvSpPr>
          <p:cNvPr id="1536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 sz="3200" b="1">
                <a:latin typeface="Cambria" pitchFamily="18" charset="0"/>
              </a:defRPr>
            </a:lvl1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</a:t>
            </a:r>
            <a:r>
              <a:rPr lang="en-US" dirty="0" err="1" smtClean="0"/>
              <a:t>lev</a:t>
            </a:r>
            <a:endParaRPr lang="en-US" dirty="0" smtClean="0"/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US"/>
              <a:t>AQS Conference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US"/>
              <a:t>Providence, Rhode Island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2C6458-DEEE-47C4-8129-9D31B132F86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1600200"/>
            <a:ext cx="1943100" cy="4495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1600200"/>
            <a:ext cx="5676900" cy="4495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US"/>
              <a:t>AQS Conference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US"/>
              <a:t>Providence, Rhode Island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7B0712-FB8A-4083-9C3C-84723ABE5FC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lipArtAndTx" preserve="1">
  <p:cSld name="Title, Clip Ar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1600200"/>
            <a:ext cx="7620000" cy="990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lipArt Placeholder 2"/>
          <p:cNvSpPr>
            <a:spLocks noGrp="1"/>
          </p:cNvSpPr>
          <p:nvPr>
            <p:ph type="clipArt" sz="half" idx="1"/>
          </p:nvPr>
        </p:nvSpPr>
        <p:spPr>
          <a:xfrm>
            <a:off x="685800" y="2667000"/>
            <a:ext cx="3810000" cy="3429000"/>
          </a:xfrm>
        </p:spPr>
        <p:txBody>
          <a:bodyPr/>
          <a:lstStyle/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48200" y="2667000"/>
            <a:ext cx="3810000" cy="3429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US"/>
              <a:t>AQS Conference</a:t>
            </a:r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US"/>
              <a:t>Providence, Rhode Island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6F2D20-C809-4A86-B0C2-3000902B31A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dgm" preserve="1">
  <p:cSld name="Title and Diagram or Organization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1600200"/>
            <a:ext cx="7620000" cy="990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martArt Placeholder 2"/>
          <p:cNvSpPr>
            <a:spLocks noGrp="1"/>
          </p:cNvSpPr>
          <p:nvPr>
            <p:ph type="dgm" idx="1"/>
          </p:nvPr>
        </p:nvSpPr>
        <p:spPr>
          <a:xfrm>
            <a:off x="685800" y="2667000"/>
            <a:ext cx="7772400" cy="3429000"/>
          </a:xfrm>
        </p:spPr>
        <p:txBody>
          <a:bodyPr/>
          <a:lstStyle/>
          <a:p>
            <a:pPr lvl="0"/>
            <a:endParaRPr lang="en-US" noProof="0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US"/>
              <a:t>AQS Conference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US"/>
              <a:t>Providence, Rhode Island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6F194B-04D5-4C73-BA83-54CE25698B4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1600200"/>
            <a:ext cx="7620000" cy="990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2667000"/>
            <a:ext cx="3810000" cy="3429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667000"/>
            <a:ext cx="3810000" cy="3429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US"/>
              <a:t>AQS Conference</a:t>
            </a:r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US"/>
              <a:t>Providence, Rhode Island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17BD77-879C-4FC0-84B9-D939A94E364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685800" y="1600200"/>
            <a:ext cx="7772400" cy="4495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US"/>
              <a:t>AQS Conference</a:t>
            </a:r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US"/>
              <a:t>Providence, Rhode Island</a:t>
            </a:r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911302-6BF2-4B2D-969D-1366A588205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0"/>
            <a:ext cx="6400800" cy="990600"/>
          </a:xfrm>
        </p:spPr>
        <p:txBody>
          <a:bodyPr/>
          <a:lstStyle>
            <a:lvl1pPr algn="l">
              <a:defRPr>
                <a:solidFill>
                  <a:schemeClr val="bg1"/>
                </a:solidFill>
                <a:latin typeface="Cambria" pitchFamily="18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153400" cy="4648200"/>
          </a:xfrm>
        </p:spPr>
        <p:txBody>
          <a:bodyPr/>
          <a:lstStyle>
            <a:lvl1pPr>
              <a:defRPr>
                <a:latin typeface="Cambria" pitchFamily="18" charset="0"/>
              </a:defRPr>
            </a:lvl1pPr>
            <a:lvl2pPr>
              <a:defRPr>
                <a:latin typeface="Cambria" pitchFamily="18" charset="0"/>
              </a:defRPr>
            </a:lvl2pPr>
            <a:lvl3pPr>
              <a:defRPr>
                <a:latin typeface="Cambria" pitchFamily="18" charset="0"/>
              </a:defRPr>
            </a:lvl3pPr>
            <a:lvl4pPr>
              <a:defRPr>
                <a:latin typeface="Cambria" pitchFamily="18" charset="0"/>
              </a:defRPr>
            </a:lvl4pPr>
            <a:lvl5pPr>
              <a:defRPr>
                <a:latin typeface="Cambria" pitchFamily="18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US"/>
              <a:t>AQS Conference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US"/>
              <a:t>Providence, Rhode Island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81AF1B-DBC6-44FA-8AE7-E6A65D6D0C2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US"/>
              <a:t>AQS Conference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US"/>
              <a:t>Providence, Rhode Island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035194-B4AA-4E19-A34A-228F7CA1D49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667000"/>
            <a:ext cx="3810000" cy="3429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667000"/>
            <a:ext cx="3810000" cy="3429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US"/>
              <a:t>AQS Conference</a:t>
            </a:r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US"/>
              <a:t>Providence, Rhode Island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91EE1C-2C6A-4D40-9C00-9A4BEB6A0B2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US"/>
              <a:t>AQS Conference</a:t>
            </a:r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US"/>
              <a:t>Providence, Rhode Island</a:t>
            </a: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0556E5-27A3-456A-951F-9DD787A1948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US"/>
              <a:t>AQS Conference</a:t>
            </a:r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US"/>
              <a:t>Providence, Rhode Island</a:t>
            </a:r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62504F-DAC3-4758-BE05-60F8B34F112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US"/>
              <a:t>AQS Conference</a:t>
            </a:r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US"/>
              <a:t>Providence, Rhode Island</a:t>
            </a:r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AFF19F-D101-41D4-BF6B-C918D874493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US"/>
              <a:t>AQS Conference</a:t>
            </a:r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US"/>
              <a:t>Providence, Rhode Island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14536B-E567-4912-9EE4-9ADA349F31F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US"/>
              <a:t>AQS Conference</a:t>
            </a:r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US"/>
              <a:t>Providence, Rhode Island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298DCB-8281-4D0C-BF5C-474B31F1B8E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17"/>
          <p:cNvPicPr>
            <a:picLocks noChangeAspect="1" noChangeArrowheads="1"/>
          </p:cNvPicPr>
          <p:nvPr/>
        </p:nvPicPr>
        <p:blipFill>
          <a:blip r:embed="rId17"/>
          <a:srcRect t="4126" b="3030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0"/>
            <a:ext cx="76200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81000" y="1524000"/>
            <a:ext cx="80772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828800" y="6324600"/>
            <a:ext cx="54864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0" hangingPunct="0">
              <a:defRPr sz="1000" smtClean="0">
                <a:latin typeface="Constantia" pitchFamily="18" charset="0"/>
                <a:ea typeface="ＭＳ Ｐゴシック" pitchFamily="84" charset="-128"/>
                <a:cs typeface="+mn-cs"/>
              </a:defRPr>
            </a:lvl1pPr>
          </a:lstStyle>
          <a:p>
            <a:pPr>
              <a:defRPr/>
            </a:pPr>
            <a:r>
              <a:rPr lang="en-US"/>
              <a:t>Providence, Rhode Island</a:t>
            </a:r>
            <a:endParaRPr lang="en-US" dirty="0"/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228600" y="6324600"/>
            <a:ext cx="1524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000" smtClean="0">
                <a:latin typeface="Constantia" pitchFamily="18" charset="0"/>
                <a:ea typeface="ＭＳ Ｐゴシック" pitchFamily="84" charset="-128"/>
                <a:cs typeface="+mn-cs"/>
              </a:defRPr>
            </a:lvl1pPr>
          </a:lstStyle>
          <a:p>
            <a:pPr>
              <a:defRPr/>
            </a:pPr>
            <a:r>
              <a:rPr lang="en-US"/>
              <a:t>AQS Conference</a:t>
            </a:r>
            <a:endParaRPr lang="en-US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239000" y="6324600"/>
            <a:ext cx="17526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000" dirty="0" smtClean="0">
                <a:latin typeface="Constantia" pitchFamily="18" charset="0"/>
                <a:ea typeface="ＭＳ Ｐゴシック" pitchFamily="84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fld id="{023C30CA-FD38-45E0-8FFA-95893C3DB53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1032" name="Picture 2"/>
          <p:cNvPicPr>
            <a:picLocks noChangeAspect="1" noChangeArrowheads="1"/>
          </p:cNvPicPr>
          <p:nvPr userDrawn="1"/>
        </p:nvPicPr>
        <p:blipFill>
          <a:blip r:embed="rId18"/>
          <a:srcRect/>
          <a:stretch>
            <a:fillRect/>
          </a:stretch>
        </p:blipFill>
        <p:spPr bwMode="auto">
          <a:xfrm>
            <a:off x="8229600" y="381000"/>
            <a:ext cx="771525" cy="723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  <p:sldLayoutId id="2147483668" r:id="rId5"/>
    <p:sldLayoutId id="2147483669" r:id="rId6"/>
    <p:sldLayoutId id="2147483670" r:id="rId7"/>
    <p:sldLayoutId id="2147483671" r:id="rId8"/>
    <p:sldLayoutId id="2147483672" r:id="rId9"/>
    <p:sldLayoutId id="2147483673" r:id="rId10"/>
    <p:sldLayoutId id="2147483674" r:id="rId11"/>
    <p:sldLayoutId id="2147483675" r:id="rId12"/>
    <p:sldLayoutId id="2147483676" r:id="rId13"/>
    <p:sldLayoutId id="2147483677" r:id="rId14"/>
    <p:sldLayoutId id="2147483678" r:id="rId15"/>
  </p:sldLayoutIdLst>
  <p:hf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+mj-lt"/>
          <a:ea typeface="+mj-ea"/>
          <a:cs typeface="ＭＳ Ｐゴシック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Arial" charset="0"/>
          <a:ea typeface="ＭＳ Ｐゴシック" pitchFamily="84" charset="-128"/>
          <a:cs typeface="ＭＳ Ｐゴシック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Arial" charset="0"/>
          <a:ea typeface="ＭＳ Ｐゴシック" pitchFamily="84" charset="-128"/>
          <a:cs typeface="ＭＳ Ｐゴシック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Arial" charset="0"/>
          <a:ea typeface="ＭＳ Ｐゴシック" pitchFamily="84" charset="-128"/>
          <a:cs typeface="ＭＳ Ｐゴシック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Arial" charset="0"/>
          <a:ea typeface="ＭＳ Ｐゴシック" pitchFamily="84" charset="-128"/>
          <a:cs typeface="ＭＳ Ｐゴシック"/>
        </a:defRPr>
      </a:lvl5pPr>
      <a:lvl6pPr marL="457200" algn="ctr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charset="0"/>
          <a:ea typeface="ＭＳ Ｐゴシック" pitchFamily="84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charset="0"/>
          <a:ea typeface="ＭＳ Ｐゴシック" pitchFamily="84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charset="0"/>
          <a:ea typeface="ＭＳ Ｐゴシック" pitchFamily="84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charset="0"/>
          <a:ea typeface="ＭＳ Ｐゴシック" pitchFamily="84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800">
          <a:solidFill>
            <a:schemeClr val="tx1"/>
          </a:solidFill>
          <a:latin typeface="+mn-lt"/>
          <a:ea typeface="+mn-ea"/>
          <a:cs typeface="ＭＳ Ｐゴシック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  <a:ea typeface="+mn-ea"/>
          <a:cs typeface="ＭＳ Ｐゴシック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ea typeface="+mn-ea"/>
          <a:cs typeface="ＭＳ Ｐゴシック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  <a:ea typeface="+mn-ea"/>
          <a:cs typeface="ＭＳ Ｐゴシック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ea typeface="+mn-ea"/>
          <a:cs typeface="ＭＳ Ｐゴシック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Title 1"/>
          <p:cNvSpPr>
            <a:spLocks noGrp="1"/>
          </p:cNvSpPr>
          <p:nvPr>
            <p:ph type="ctrTitle"/>
          </p:nvPr>
        </p:nvSpPr>
        <p:spPr>
          <a:xfrm>
            <a:off x="762000" y="1905000"/>
            <a:ext cx="7772400" cy="1143000"/>
          </a:xfrm>
        </p:spPr>
        <p:txBody>
          <a:bodyPr/>
          <a:lstStyle/>
          <a:p>
            <a:pPr algn="ctr"/>
            <a:r>
              <a:rPr lang="en-US" smtClean="0"/>
              <a:t>AQS Submit Automation</a:t>
            </a:r>
          </a:p>
        </p:txBody>
      </p:sp>
      <p:sp>
        <p:nvSpPr>
          <p:cNvPr id="19458" name="Subtitle 2"/>
          <p:cNvSpPr>
            <a:spLocks noGrp="1"/>
          </p:cNvSpPr>
          <p:nvPr>
            <p:ph type="subTitle" idx="1"/>
          </p:nvPr>
        </p:nvSpPr>
        <p:spPr>
          <a:xfrm>
            <a:off x="1524000" y="4267200"/>
            <a:ext cx="6400800" cy="1752600"/>
          </a:xfrm>
        </p:spPr>
        <p:txBody>
          <a:bodyPr/>
          <a:lstStyle/>
          <a:p>
            <a:r>
              <a:rPr lang="en-US" smtClean="0"/>
              <a:t>AQS Conference</a:t>
            </a:r>
          </a:p>
          <a:p>
            <a:r>
              <a:rPr lang="en-US" smtClean="0"/>
              <a:t>August 22, 2012</a:t>
            </a:r>
          </a:p>
          <a:p>
            <a:r>
              <a:rPr lang="en-US" smtClean="0"/>
              <a:t>Robert Coats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Status and Plans</a:t>
            </a:r>
          </a:p>
        </p:txBody>
      </p:sp>
      <p:sp>
        <p:nvSpPr>
          <p:cNvPr id="20482" name="Content Placeholder 2"/>
          <p:cNvSpPr>
            <a:spLocks noGrp="1"/>
          </p:cNvSpPr>
          <p:nvPr>
            <p:ph idx="1"/>
          </p:nvPr>
        </p:nvSpPr>
        <p:spPr>
          <a:xfrm>
            <a:off x="381000" y="1143000"/>
            <a:ext cx="8153400" cy="5105400"/>
          </a:xfrm>
        </p:spPr>
        <p:txBody>
          <a:bodyPr/>
          <a:lstStyle/>
          <a:p>
            <a:r>
              <a:rPr lang="en-US" smtClean="0"/>
              <a:t>New AQS Server and software:  March 2012</a:t>
            </a:r>
          </a:p>
          <a:p>
            <a:pPr lvl="1"/>
            <a:r>
              <a:rPr lang="en-US" smtClean="0"/>
              <a:t>Upgrade from Oracle 10g to 11g</a:t>
            </a:r>
          </a:p>
          <a:p>
            <a:pPr lvl="1"/>
            <a:r>
              <a:rPr lang="en-US" smtClean="0"/>
              <a:t>Submit files from ENSC instead of CDX-Web</a:t>
            </a:r>
          </a:p>
          <a:p>
            <a:pPr lvl="1"/>
            <a:r>
              <a:rPr lang="en-US" smtClean="0"/>
              <a:t>Process by File instead of Screening Group</a:t>
            </a:r>
          </a:p>
          <a:p>
            <a:r>
              <a:rPr lang="en-US" smtClean="0"/>
              <a:t>Migrating all production users:  Apr. – May 2012</a:t>
            </a:r>
          </a:p>
          <a:p>
            <a:r>
              <a:rPr lang="en-US" smtClean="0"/>
              <a:t>Old batch (CDX) supported:	  Jun. – Dec 2012</a:t>
            </a:r>
          </a:p>
          <a:p>
            <a:pPr lvl="1"/>
            <a:r>
              <a:rPr lang="en-US" smtClean="0"/>
              <a:t>In place to allow agencies with Exchange Network nodes time to upgrade to new format</a:t>
            </a:r>
          </a:p>
          <a:p>
            <a:r>
              <a:rPr lang="en-US" smtClean="0"/>
              <a:t>Old 10g environment decommissioned:  Jul. 1, 2012</a:t>
            </a:r>
          </a:p>
          <a:p>
            <a:r>
              <a:rPr lang="en-US" smtClean="0"/>
              <a:t>Scan Report re-added to process:  Jul 23, 2012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AQS Conference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Providence, Rhode Island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22922F0-5569-451D-90BE-D9B863662BD2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Usage Notes</a:t>
            </a:r>
          </a:p>
        </p:txBody>
      </p:sp>
      <p:sp>
        <p:nvSpPr>
          <p:cNvPr id="21506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153400" cy="5105400"/>
          </a:xfrm>
        </p:spPr>
        <p:txBody>
          <a:bodyPr/>
          <a:lstStyle/>
          <a:p>
            <a:pPr>
              <a:spcBef>
                <a:spcPts val="300"/>
              </a:spcBef>
            </a:pPr>
            <a:r>
              <a:rPr lang="en-US" sz="2400" smtClean="0"/>
              <a:t>EN user-ids set up for all submitters</a:t>
            </a:r>
          </a:p>
          <a:p>
            <a:pPr>
              <a:spcBef>
                <a:spcPts val="300"/>
              </a:spcBef>
            </a:pPr>
            <a:r>
              <a:rPr lang="en-US" sz="2400" smtClean="0"/>
              <a:t>Node users can allow other EN IDs (Node Admin) via the EN_User_ID field on the Security form</a:t>
            </a:r>
          </a:p>
          <a:p>
            <a:pPr>
              <a:spcBef>
                <a:spcPts val="300"/>
              </a:spcBef>
            </a:pPr>
            <a:r>
              <a:rPr lang="en-US" sz="2400" smtClean="0"/>
              <a:t>AQS login not required if “Final Processing Step” set to “Post” and “Stop on Error” set to No</a:t>
            </a:r>
          </a:p>
          <a:p>
            <a:pPr>
              <a:spcBef>
                <a:spcPts val="300"/>
              </a:spcBef>
            </a:pPr>
            <a:r>
              <a:rPr lang="en-US" sz="2400" smtClean="0"/>
              <a:t>Links to AQS reports returned in AQS notification email and can be downloaded from ENSC</a:t>
            </a:r>
          </a:p>
          <a:p>
            <a:pPr>
              <a:spcBef>
                <a:spcPts val="300"/>
              </a:spcBef>
            </a:pPr>
            <a:r>
              <a:rPr lang="en-US" sz="2400" smtClean="0"/>
              <a:t>Failed reports can be re-run from history tab</a:t>
            </a:r>
          </a:p>
          <a:p>
            <a:pPr>
              <a:spcBef>
                <a:spcPts val="300"/>
              </a:spcBef>
            </a:pPr>
            <a:r>
              <a:rPr lang="en-US" sz="2400" smtClean="0"/>
              <a:t>Limitations:</a:t>
            </a:r>
          </a:p>
          <a:p>
            <a:pPr lvl="1">
              <a:spcBef>
                <a:spcPts val="300"/>
              </a:spcBef>
            </a:pPr>
            <a:r>
              <a:rPr lang="en-US" smtClean="0"/>
              <a:t>ENSC Separate System!</a:t>
            </a:r>
          </a:p>
          <a:p>
            <a:pPr lvl="1">
              <a:spcBef>
                <a:spcPts val="300"/>
              </a:spcBef>
            </a:pPr>
            <a:r>
              <a:rPr lang="en-US" smtClean="0"/>
              <a:t>No password synchronization between AQS and ENSC</a:t>
            </a:r>
          </a:p>
          <a:p>
            <a:pPr lvl="1">
              <a:spcBef>
                <a:spcPts val="300"/>
              </a:spcBef>
            </a:pPr>
            <a:r>
              <a:rPr lang="en-US" smtClean="0"/>
              <a:t>Form does not show if submission complete</a:t>
            </a:r>
          </a:p>
          <a:p>
            <a:pPr lvl="1">
              <a:spcBef>
                <a:spcPts val="300"/>
              </a:spcBef>
            </a:pPr>
            <a:r>
              <a:rPr lang="en-US" smtClean="0"/>
              <a:t>No (present) way to retrieve failed transactions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AQS Conference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Providence, Rhode Island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0C7FFCE-C499-4AD8-B656-3116616A3333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What can go wrong?</a:t>
            </a:r>
          </a:p>
        </p:txBody>
      </p:sp>
      <p:sp>
        <p:nvSpPr>
          <p:cNvPr id="22530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Email from CDX with “Access Denied” error</a:t>
            </a:r>
          </a:p>
          <a:p>
            <a:pPr lvl="1"/>
            <a:r>
              <a:rPr lang="en-US" smtClean="0"/>
              <a:t>The AQS user id has not been configured for the submitting EN user id.  Set on AQS Security Form.</a:t>
            </a:r>
          </a:p>
          <a:p>
            <a:r>
              <a:rPr lang="en-US" smtClean="0"/>
              <a:t>Email from CDX with “Invalid Screening Group”</a:t>
            </a:r>
          </a:p>
          <a:p>
            <a:pPr lvl="1"/>
            <a:r>
              <a:rPr lang="en-US" smtClean="0"/>
              <a:t>The AQS user is not authorized for the requested screening group.  Have the Screening Group owner email </a:t>
            </a:r>
            <a:r>
              <a:rPr lang="en-US" smtClean="0">
                <a:solidFill>
                  <a:srgbClr val="0033CC"/>
                </a:solidFill>
              </a:rPr>
              <a:t>AQSTeam@epa.gov</a:t>
            </a:r>
            <a:r>
              <a:rPr lang="en-US" smtClean="0"/>
              <a:t> authorization.</a:t>
            </a:r>
          </a:p>
          <a:p>
            <a:r>
              <a:rPr lang="en-US" smtClean="0"/>
              <a:t>File never shows up on AQS Batch Form</a:t>
            </a:r>
          </a:p>
          <a:p>
            <a:pPr lvl="1"/>
            <a:r>
              <a:rPr lang="en-US" smtClean="0"/>
              <a:t>The file was never received by AQS. Call node helpdesk (888-890-1995) with Transaction-ID.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AQS Conference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Providence, Rhode Island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9CCBA15-77CC-4418-8EDA-755ECBD1495C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Planned Enhancements:</a:t>
            </a:r>
          </a:p>
        </p:txBody>
      </p:sp>
      <p:sp>
        <p:nvSpPr>
          <p:cNvPr id="23554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Submission will automatically generate file of failed transactions that can be externally corrected and re-submitted.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AQS Conference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Providence, Rhode Island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7BD32C0-9215-46C7-93BA-D25ECF812EE6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76400"/>
            <a:ext cx="7772400" cy="1500188"/>
          </a:xfrm>
        </p:spPr>
        <p:txBody>
          <a:bodyPr/>
          <a:lstStyle/>
          <a:p>
            <a:r>
              <a:rPr lang="en-US" sz="4800" smtClean="0"/>
              <a:t>Questions and Feedback?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AQS Conference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Providence, Rhode Island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D50C3C7-D33F-42EF-B206-862E4FBA93D2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 Presentation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84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84" charset="-128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12309</TotalTime>
  <Words>303</Words>
  <Application>Microsoft Office PowerPoint</Application>
  <PresentationFormat>On-screen Show (4:3)</PresentationFormat>
  <Paragraphs>50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Design Template</vt:lpstr>
      </vt:variant>
      <vt:variant>
        <vt:i4>16</vt:i4>
      </vt:variant>
      <vt:variant>
        <vt:lpstr>Slide Titles</vt:lpstr>
      </vt:variant>
      <vt:variant>
        <vt:i4>6</vt:i4>
      </vt:variant>
    </vt:vector>
  </HeadingPairs>
  <TitlesOfParts>
    <vt:vector size="26" baseType="lpstr">
      <vt:lpstr>Arial</vt:lpstr>
      <vt:lpstr>ＭＳ Ｐゴシック</vt:lpstr>
      <vt:lpstr>Constantia</vt:lpstr>
      <vt:lpstr>Cambria</vt:lpstr>
      <vt:lpstr>Blank Presentation</vt:lpstr>
      <vt:lpstr>Blank Presentation</vt:lpstr>
      <vt:lpstr>Blank Presentation</vt:lpstr>
      <vt:lpstr>Blank Presentation</vt:lpstr>
      <vt:lpstr>Blank Presentation</vt:lpstr>
      <vt:lpstr>Blank Presentation</vt:lpstr>
      <vt:lpstr>Blank Presentation</vt:lpstr>
      <vt:lpstr>Blank Presentation</vt:lpstr>
      <vt:lpstr>Blank Presentation</vt:lpstr>
      <vt:lpstr>Blank Presentation</vt:lpstr>
      <vt:lpstr>Blank Presentation</vt:lpstr>
      <vt:lpstr>Blank Presentation</vt:lpstr>
      <vt:lpstr>Blank Presentation</vt:lpstr>
      <vt:lpstr>Blank Presentation</vt:lpstr>
      <vt:lpstr>Blank Presentation</vt:lpstr>
      <vt:lpstr>Blank Presentation</vt:lpstr>
      <vt:lpstr>AQS Submit Automation</vt:lpstr>
      <vt:lpstr>Status and Plans</vt:lpstr>
      <vt:lpstr>Usage Notes</vt:lpstr>
      <vt:lpstr>What can go wrong?</vt:lpstr>
      <vt:lpstr>Planned Enhancements:</vt:lpstr>
      <vt:lpstr>Slide 6</vt:lpstr>
    </vt:vector>
  </TitlesOfParts>
  <Company>Office 2004 Test Drive User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Office 2004 Test Drive User</dc:creator>
  <cp:lastModifiedBy>Robert Coats</cp:lastModifiedBy>
  <cp:revision>403</cp:revision>
  <dcterms:created xsi:type="dcterms:W3CDTF">2011-02-09T16:00:48Z</dcterms:created>
  <dcterms:modified xsi:type="dcterms:W3CDTF">2012-08-20T17:40:24Z</dcterms:modified>
</cp:coreProperties>
</file>