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7" r:id="rId5"/>
    <p:sldId id="256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rury02\My%20Documents\Region%206%20Journal%20Article\RP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930796150481189"/>
          <c:y val="5.1400554097404488E-2"/>
          <c:w val="0.80560870516185479"/>
          <c:h val="0.70005358705161858"/>
        </c:manualLayout>
      </c:layout>
      <c:scatterChart>
        <c:scatterStyle val="lineMarker"/>
        <c:ser>
          <c:idx val="1"/>
          <c:order val="0"/>
          <c:tx>
            <c:v>Mean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noFill/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3244367153492323"/>
                  <c:y val="0.25193296794731324"/>
                </c:manualLayout>
              </c:layout>
              <c:numFmt formatCode="General" sourceLinked="0"/>
            </c:trendlineLbl>
          </c:trendline>
          <c:xVal>
            <c:numRef>
              <c:f>Radiello!$D$4:$D$37</c:f>
              <c:numCache>
                <c:formatCode>General</c:formatCode>
                <c:ptCount val="34"/>
                <c:pt idx="0">
                  <c:v>0.86000000000000021</c:v>
                </c:pt>
                <c:pt idx="1">
                  <c:v>0.92</c:v>
                </c:pt>
                <c:pt idx="2">
                  <c:v>0.41000000000000009</c:v>
                </c:pt>
                <c:pt idx="3">
                  <c:v>0.32000000000000012</c:v>
                </c:pt>
                <c:pt idx="4">
                  <c:v>0.67000000000000026</c:v>
                </c:pt>
                <c:pt idx="5">
                  <c:v>0.39000000000000012</c:v>
                </c:pt>
                <c:pt idx="6">
                  <c:v>0.96000000000000019</c:v>
                </c:pt>
                <c:pt idx="7">
                  <c:v>0.74000000000000021</c:v>
                </c:pt>
                <c:pt idx="8">
                  <c:v>1.22</c:v>
                </c:pt>
                <c:pt idx="9">
                  <c:v>1.0900000000000001</c:v>
                </c:pt>
                <c:pt idx="10">
                  <c:v>1.48</c:v>
                </c:pt>
                <c:pt idx="11">
                  <c:v>1.04</c:v>
                </c:pt>
                <c:pt idx="12">
                  <c:v>1.32</c:v>
                </c:pt>
                <c:pt idx="13">
                  <c:v>1.8</c:v>
                </c:pt>
                <c:pt idx="14">
                  <c:v>1.7100000000000002</c:v>
                </c:pt>
                <c:pt idx="15">
                  <c:v>1.8800000000000001</c:v>
                </c:pt>
                <c:pt idx="16">
                  <c:v>1.6800000000000004</c:v>
                </c:pt>
                <c:pt idx="17">
                  <c:v>2.0299999999999998</c:v>
                </c:pt>
                <c:pt idx="18">
                  <c:v>2.77</c:v>
                </c:pt>
                <c:pt idx="19">
                  <c:v>1.9200000000000002</c:v>
                </c:pt>
                <c:pt idx="20">
                  <c:v>1.86</c:v>
                </c:pt>
                <c:pt idx="21">
                  <c:v>1.35</c:v>
                </c:pt>
                <c:pt idx="22">
                  <c:v>2.8899999999999997</c:v>
                </c:pt>
                <c:pt idx="23">
                  <c:v>2.27</c:v>
                </c:pt>
                <c:pt idx="24">
                  <c:v>1.9900000000000002</c:v>
                </c:pt>
                <c:pt idx="25">
                  <c:v>2.2400000000000002</c:v>
                </c:pt>
                <c:pt idx="26">
                  <c:v>2.7</c:v>
                </c:pt>
                <c:pt idx="27">
                  <c:v>2.14</c:v>
                </c:pt>
                <c:pt idx="28">
                  <c:v>1.7800000000000002</c:v>
                </c:pt>
                <c:pt idx="29">
                  <c:v>2.9699999999999998</c:v>
                </c:pt>
                <c:pt idx="30">
                  <c:v>3.3099999999999992</c:v>
                </c:pt>
                <c:pt idx="31">
                  <c:v>4.0199999999999996</c:v>
                </c:pt>
                <c:pt idx="32">
                  <c:v>4.2</c:v>
                </c:pt>
                <c:pt idx="33">
                  <c:v>3.73</c:v>
                </c:pt>
              </c:numCache>
            </c:numRef>
          </c:xVal>
          <c:yVal>
            <c:numRef>
              <c:f>Radiello!$C$4:$C$37</c:f>
              <c:numCache>
                <c:formatCode>General</c:formatCode>
                <c:ptCount val="34"/>
                <c:pt idx="0">
                  <c:v>0.22000000000000003</c:v>
                </c:pt>
                <c:pt idx="1">
                  <c:v>0.24000000000000005</c:v>
                </c:pt>
                <c:pt idx="2">
                  <c:v>0.25</c:v>
                </c:pt>
                <c:pt idx="3">
                  <c:v>0.31000000000000011</c:v>
                </c:pt>
                <c:pt idx="4">
                  <c:v>0.37000000000000011</c:v>
                </c:pt>
                <c:pt idx="5">
                  <c:v>0.39000000000000012</c:v>
                </c:pt>
                <c:pt idx="6">
                  <c:v>0.46</c:v>
                </c:pt>
                <c:pt idx="7">
                  <c:v>0.48000000000000009</c:v>
                </c:pt>
                <c:pt idx="8">
                  <c:v>0.51</c:v>
                </c:pt>
                <c:pt idx="9">
                  <c:v>0.61000000000000021</c:v>
                </c:pt>
                <c:pt idx="10">
                  <c:v>0.71000000000000019</c:v>
                </c:pt>
                <c:pt idx="11">
                  <c:v>0.74000000000000021</c:v>
                </c:pt>
                <c:pt idx="12">
                  <c:v>0.78</c:v>
                </c:pt>
                <c:pt idx="13">
                  <c:v>1.04</c:v>
                </c:pt>
                <c:pt idx="14">
                  <c:v>1.1000000000000001</c:v>
                </c:pt>
                <c:pt idx="15">
                  <c:v>1.22</c:v>
                </c:pt>
                <c:pt idx="16">
                  <c:v>1.27</c:v>
                </c:pt>
                <c:pt idx="17">
                  <c:v>1.35</c:v>
                </c:pt>
                <c:pt idx="18">
                  <c:v>1.36</c:v>
                </c:pt>
                <c:pt idx="19">
                  <c:v>1.49</c:v>
                </c:pt>
                <c:pt idx="20">
                  <c:v>1.53</c:v>
                </c:pt>
                <c:pt idx="21">
                  <c:v>1.55</c:v>
                </c:pt>
                <c:pt idx="22">
                  <c:v>1.57</c:v>
                </c:pt>
                <c:pt idx="23">
                  <c:v>1.6600000000000001</c:v>
                </c:pt>
                <c:pt idx="24">
                  <c:v>1.7800000000000002</c:v>
                </c:pt>
                <c:pt idx="25">
                  <c:v>1.9600000000000002</c:v>
                </c:pt>
                <c:pt idx="26">
                  <c:v>2.17</c:v>
                </c:pt>
                <c:pt idx="27">
                  <c:v>2.17</c:v>
                </c:pt>
                <c:pt idx="28">
                  <c:v>2.2599999999999998</c:v>
                </c:pt>
                <c:pt idx="29">
                  <c:v>2.86</c:v>
                </c:pt>
                <c:pt idx="30">
                  <c:v>3.3699999999999997</c:v>
                </c:pt>
                <c:pt idx="31">
                  <c:v>3.86</c:v>
                </c:pt>
                <c:pt idx="32">
                  <c:v>5.89</c:v>
                </c:pt>
                <c:pt idx="33">
                  <c:v>6.54</c:v>
                </c:pt>
              </c:numCache>
            </c:numRef>
          </c:yVal>
        </c:ser>
        <c:ser>
          <c:idx val="0"/>
          <c:order val="1"/>
          <c:tx>
            <c:v>Median</c:v>
          </c:tx>
          <c:spPr>
            <a:ln w="28575">
              <a:noFill/>
            </a:ln>
          </c:spPr>
          <c:marker>
            <c:symbol val="circle"/>
            <c:size val="4"/>
            <c:spPr>
              <a:noFill/>
              <a:ln>
                <a:solidFill>
                  <a:sysClr val="windowText" lastClr="000000"/>
                </a:solidFill>
              </a:ln>
            </c:spPr>
          </c:marker>
          <c:trendline>
            <c:spPr>
              <a:ln>
                <a:prstDash val="sysDot"/>
              </a:ln>
            </c:spPr>
            <c:trendlineType val="linear"/>
            <c:dispRSqr val="1"/>
            <c:dispEq val="1"/>
            <c:trendlineLbl>
              <c:layout>
                <c:manualLayout>
                  <c:x val="0.32716336838263366"/>
                  <c:y val="0.39159784858784208"/>
                </c:manualLayout>
              </c:layout>
              <c:numFmt formatCode="General" sourceLinked="0"/>
            </c:trendlineLbl>
          </c:trendline>
          <c:xVal>
            <c:numRef>
              <c:f>Radiello!$M$4:$M$37</c:f>
              <c:numCache>
                <c:formatCode>General</c:formatCode>
                <c:ptCount val="34"/>
                <c:pt idx="0">
                  <c:v>0.92</c:v>
                </c:pt>
                <c:pt idx="1">
                  <c:v>0.41000000000000009</c:v>
                </c:pt>
                <c:pt idx="2">
                  <c:v>0.86000000000000021</c:v>
                </c:pt>
                <c:pt idx="3">
                  <c:v>0.32000000000000012</c:v>
                </c:pt>
                <c:pt idx="4">
                  <c:v>0.67000000000000026</c:v>
                </c:pt>
                <c:pt idx="5">
                  <c:v>0.39000000000000012</c:v>
                </c:pt>
                <c:pt idx="6">
                  <c:v>0.96000000000000019</c:v>
                </c:pt>
                <c:pt idx="7">
                  <c:v>0.74000000000000021</c:v>
                </c:pt>
                <c:pt idx="8">
                  <c:v>1.22</c:v>
                </c:pt>
                <c:pt idx="9">
                  <c:v>1.0900000000000001</c:v>
                </c:pt>
                <c:pt idx="10">
                  <c:v>1.48</c:v>
                </c:pt>
                <c:pt idx="11">
                  <c:v>1.04</c:v>
                </c:pt>
                <c:pt idx="12">
                  <c:v>1.32</c:v>
                </c:pt>
                <c:pt idx="13">
                  <c:v>1.8</c:v>
                </c:pt>
                <c:pt idx="14">
                  <c:v>1.7100000000000002</c:v>
                </c:pt>
                <c:pt idx="15">
                  <c:v>1.8800000000000001</c:v>
                </c:pt>
                <c:pt idx="16">
                  <c:v>1.6800000000000004</c:v>
                </c:pt>
                <c:pt idx="17">
                  <c:v>2.77</c:v>
                </c:pt>
                <c:pt idx="18">
                  <c:v>2.0299999999999998</c:v>
                </c:pt>
                <c:pt idx="19">
                  <c:v>1.86</c:v>
                </c:pt>
                <c:pt idx="20">
                  <c:v>1.35</c:v>
                </c:pt>
                <c:pt idx="21">
                  <c:v>1.9200000000000002</c:v>
                </c:pt>
                <c:pt idx="22">
                  <c:v>2.27</c:v>
                </c:pt>
                <c:pt idx="23">
                  <c:v>2.8899999999999997</c:v>
                </c:pt>
                <c:pt idx="24">
                  <c:v>1.9900000000000002</c:v>
                </c:pt>
                <c:pt idx="25">
                  <c:v>2.2400000000000002</c:v>
                </c:pt>
                <c:pt idx="26">
                  <c:v>2.7</c:v>
                </c:pt>
                <c:pt idx="27">
                  <c:v>2.14</c:v>
                </c:pt>
                <c:pt idx="28">
                  <c:v>1.7800000000000002</c:v>
                </c:pt>
                <c:pt idx="29">
                  <c:v>2.9699999999999998</c:v>
                </c:pt>
                <c:pt idx="30">
                  <c:v>3.3099999999999992</c:v>
                </c:pt>
                <c:pt idx="31">
                  <c:v>4.0199999999999996</c:v>
                </c:pt>
                <c:pt idx="32">
                  <c:v>4.2</c:v>
                </c:pt>
                <c:pt idx="33">
                  <c:v>3.73</c:v>
                </c:pt>
              </c:numCache>
            </c:numRef>
          </c:xVal>
          <c:yVal>
            <c:numRef>
              <c:f>Radiello!$L$4:$L$37</c:f>
              <c:numCache>
                <c:formatCode>General</c:formatCode>
                <c:ptCount val="34"/>
                <c:pt idx="0">
                  <c:v>0.24000000000000005</c:v>
                </c:pt>
                <c:pt idx="1">
                  <c:v>0.25</c:v>
                </c:pt>
                <c:pt idx="2">
                  <c:v>0.29000000000000009</c:v>
                </c:pt>
                <c:pt idx="3">
                  <c:v>0.33000000000000013</c:v>
                </c:pt>
                <c:pt idx="4">
                  <c:v>0.35000000000000009</c:v>
                </c:pt>
                <c:pt idx="5">
                  <c:v>0.38000000000000012</c:v>
                </c:pt>
                <c:pt idx="6">
                  <c:v>0.4300000000000001</c:v>
                </c:pt>
                <c:pt idx="7">
                  <c:v>0.47000000000000008</c:v>
                </c:pt>
                <c:pt idx="8">
                  <c:v>0.51</c:v>
                </c:pt>
                <c:pt idx="9">
                  <c:v>0.6000000000000002</c:v>
                </c:pt>
                <c:pt idx="10">
                  <c:v>0.71000000000000019</c:v>
                </c:pt>
                <c:pt idx="11">
                  <c:v>0.76000000000000023</c:v>
                </c:pt>
                <c:pt idx="12">
                  <c:v>0.82000000000000017</c:v>
                </c:pt>
                <c:pt idx="13">
                  <c:v>1.06</c:v>
                </c:pt>
                <c:pt idx="14">
                  <c:v>1.1299999999999994</c:v>
                </c:pt>
                <c:pt idx="15">
                  <c:v>1.22</c:v>
                </c:pt>
                <c:pt idx="16">
                  <c:v>1.29</c:v>
                </c:pt>
                <c:pt idx="17">
                  <c:v>1.3</c:v>
                </c:pt>
                <c:pt idx="18">
                  <c:v>1.34</c:v>
                </c:pt>
                <c:pt idx="19">
                  <c:v>1.5</c:v>
                </c:pt>
                <c:pt idx="20">
                  <c:v>1.51</c:v>
                </c:pt>
                <c:pt idx="21">
                  <c:v>1.6500000000000001</c:v>
                </c:pt>
                <c:pt idx="22">
                  <c:v>1.6700000000000004</c:v>
                </c:pt>
                <c:pt idx="23">
                  <c:v>1.6800000000000004</c:v>
                </c:pt>
                <c:pt idx="24">
                  <c:v>1.7600000000000002</c:v>
                </c:pt>
                <c:pt idx="25">
                  <c:v>2</c:v>
                </c:pt>
                <c:pt idx="26">
                  <c:v>2.16</c:v>
                </c:pt>
                <c:pt idx="27">
                  <c:v>2.2000000000000002</c:v>
                </c:pt>
                <c:pt idx="28">
                  <c:v>2.38</c:v>
                </c:pt>
                <c:pt idx="29">
                  <c:v>2.73</c:v>
                </c:pt>
                <c:pt idx="30">
                  <c:v>3.62</c:v>
                </c:pt>
                <c:pt idx="31">
                  <c:v>3.65</c:v>
                </c:pt>
                <c:pt idx="32">
                  <c:v>5.79</c:v>
                </c:pt>
                <c:pt idx="33">
                  <c:v>6.48</c:v>
                </c:pt>
              </c:numCache>
            </c:numRef>
          </c:yVal>
        </c:ser>
        <c:axId val="45282048"/>
        <c:axId val="46104960"/>
      </c:scatterChart>
      <c:valAx>
        <c:axId val="45282048"/>
        <c:scaling>
          <c:orientation val="minMax"/>
          <c:max val="7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Denuder (µg NH</a:t>
                </a:r>
                <a:r>
                  <a:rPr lang="en-US" baseline="-25000"/>
                  <a:t>3</a:t>
                </a:r>
                <a:r>
                  <a:rPr lang="en-US"/>
                  <a:t> m</a:t>
                </a:r>
                <a:r>
                  <a:rPr lang="en-US" baseline="30000"/>
                  <a:t>-3</a:t>
                </a:r>
                <a:r>
                  <a:rPr lang="en-US"/>
                  <a:t>)</a:t>
                </a:r>
              </a:p>
            </c:rich>
          </c:tx>
          <c:layout/>
        </c:title>
        <c:numFmt formatCode="General" sourceLinked="1"/>
        <c:tickLblPos val="nextTo"/>
        <c:crossAx val="46104960"/>
        <c:crosses val="autoZero"/>
        <c:crossBetween val="midCat"/>
        <c:majorUnit val="1"/>
      </c:valAx>
      <c:valAx>
        <c:axId val="46104960"/>
        <c:scaling>
          <c:orientation val="minMax"/>
          <c:min val="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Radiello (µg NH</a:t>
                </a:r>
                <a:r>
                  <a:rPr lang="en-US" baseline="-25000"/>
                  <a:t>3</a:t>
                </a:r>
                <a:r>
                  <a:rPr lang="en-US"/>
                  <a:t> m</a:t>
                </a:r>
                <a:r>
                  <a:rPr lang="en-US" baseline="30000"/>
                  <a:t>-3</a:t>
                </a:r>
                <a:r>
                  <a:rPr lang="en-US"/>
                  <a:t>)</a:t>
                </a:r>
              </a:p>
            </c:rich>
          </c:tx>
          <c:layout/>
        </c:title>
        <c:numFmt formatCode="General" sourceLinked="1"/>
        <c:tickLblPos val="nextTo"/>
        <c:crossAx val="4528204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862489063867019"/>
          <c:y val="7.8319845435987162E-2"/>
          <c:w val="0.23859733158355229"/>
          <c:h val="0.24150845727617404"/>
        </c:manualLayout>
      </c:layout>
      <c:txPr>
        <a:bodyPr/>
        <a:lstStyle/>
        <a:p>
          <a:pPr>
            <a:defRPr sz="8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0.72222</cdr:x>
      <cdr:y>0.50509</cdr:y>
    </cdr:from>
    <cdr:to>
      <cdr:x>0.8368</cdr:x>
      <cdr:y>0.60232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2286000"/>
          <a:ext cx="942948" cy="440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800" dirty="0"/>
            <a:t>Mean</a:t>
          </a:r>
        </a:p>
      </cdr:txBody>
    </cdr:sp>
  </cdr:relSizeAnchor>
  <cdr:relSizeAnchor xmlns:cdr="http://schemas.openxmlformats.org/drawingml/2006/chartDrawing">
    <cdr:from>
      <cdr:x>0.72222</cdr:x>
      <cdr:y>0.63978</cdr:y>
    </cdr:from>
    <cdr:to>
      <cdr:x>0.8368</cdr:x>
      <cdr:y>0.737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43600" y="2895600"/>
          <a:ext cx="942948" cy="440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 dirty="0"/>
            <a:t>Median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1C12-F8B3-4367-BF73-B2AC51659C3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0699-F06A-42BF-A72A-E68892435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to Workshop Recommendations for Adding NH</a:t>
            </a:r>
            <a:r>
              <a:rPr lang="en-US" baseline="-25000" dirty="0" smtClean="0"/>
              <a:t>3 </a:t>
            </a:r>
            <a:r>
              <a:rPr lang="en-US" dirty="0" smtClean="0"/>
              <a:t>Measurements at CASTNET sites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Ammonia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Recommendation from the workshop:</a:t>
            </a:r>
          </a:p>
          <a:p>
            <a:pPr lvl="1"/>
            <a:r>
              <a:rPr lang="en-US" dirty="0" smtClean="0"/>
              <a:t>Add NH3 measurements to current CASTNET sites</a:t>
            </a:r>
          </a:p>
          <a:p>
            <a:r>
              <a:rPr lang="en-US" dirty="0" smtClean="0"/>
              <a:t>NADP has deployed denuders at 2 sites (OK99 and IL11) to compare to the </a:t>
            </a:r>
            <a:r>
              <a:rPr lang="en-US" dirty="0" err="1" smtClean="0"/>
              <a:t>Radiello</a:t>
            </a:r>
            <a:r>
              <a:rPr lang="en-US" baseline="30000" dirty="0" smtClean="0"/>
              <a:t>® </a:t>
            </a:r>
            <a:r>
              <a:rPr lang="en-US" dirty="0" smtClean="0"/>
              <a:t>passive</a:t>
            </a:r>
            <a:r>
              <a:rPr lang="en-US" baseline="30000" dirty="0" smtClean="0"/>
              <a:t> </a:t>
            </a:r>
            <a:r>
              <a:rPr lang="en-US" dirty="0" smtClean="0"/>
              <a:t>samplers</a:t>
            </a:r>
          </a:p>
          <a:p>
            <a:r>
              <a:rPr lang="en-US" dirty="0" smtClean="0"/>
              <a:t>EPA’s ORD, CAMD and OAQPS have deployed URG annular denuders and </a:t>
            </a:r>
            <a:r>
              <a:rPr lang="en-US" dirty="0" err="1" smtClean="0"/>
              <a:t>MetOne</a:t>
            </a:r>
            <a:r>
              <a:rPr lang="en-US" dirty="0" smtClean="0"/>
              <a:t> Super SASS denuders at five CASTNET/</a:t>
            </a:r>
            <a:r>
              <a:rPr lang="en-US" dirty="0" err="1" smtClean="0"/>
              <a:t>AMoN</a:t>
            </a:r>
            <a:r>
              <a:rPr lang="en-US" dirty="0" smtClean="0"/>
              <a:t> sites for additional quality assurance</a:t>
            </a:r>
          </a:p>
          <a:p>
            <a:r>
              <a:rPr lang="en-US" dirty="0" smtClean="0"/>
              <a:t>EPA and NPS are committed to supporting ammonia measurements at CASTNET sites to meet one of the strongest recommendations from the CASTNET workshop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NADP’s passive ammonia monitoring network (</a:t>
            </a:r>
            <a:r>
              <a:rPr lang="en-US" dirty="0" err="1" smtClean="0"/>
              <a:t>AMoN</a:t>
            </a:r>
            <a:r>
              <a:rPr lang="en-US" dirty="0" smtClean="0"/>
              <a:t>) has deployed passive samplers at over 20 sites in the Midwest region</a:t>
            </a:r>
          </a:p>
          <a:p>
            <a:r>
              <a:rPr lang="en-US" dirty="0" err="1" smtClean="0"/>
              <a:t>AMoN</a:t>
            </a:r>
            <a:r>
              <a:rPr lang="en-US" dirty="0" smtClean="0"/>
              <a:t> was accepted as an NADP sub-network at the Fall </a:t>
            </a:r>
            <a:r>
              <a:rPr lang="en-US" dirty="0" err="1" smtClean="0"/>
              <a:t>Scientic</a:t>
            </a:r>
            <a:r>
              <a:rPr lang="en-US" dirty="0" smtClean="0"/>
              <a:t> Symposium in October 2010</a:t>
            </a:r>
          </a:p>
          <a:p>
            <a:r>
              <a:rPr lang="en-US" dirty="0" err="1" smtClean="0"/>
              <a:t>Radiello</a:t>
            </a:r>
            <a:r>
              <a:rPr lang="en-US" baseline="30000" dirty="0" smtClean="0"/>
              <a:t>®</a:t>
            </a:r>
            <a:r>
              <a:rPr lang="en-US" dirty="0" smtClean="0"/>
              <a:t> samplers were chosen for the network due to their consistently high precision and accuracy when compared to the URG annular denuders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9377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RPD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ARPD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334000"/>
            <a:ext cx="8755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percent difference (RPD) and absolute relative percent difference (ARPD) between </a:t>
            </a:r>
          </a:p>
          <a:p>
            <a:r>
              <a:rPr lang="en-US" dirty="0" smtClean="0"/>
              <a:t>denuder NH3 concentration and triplicate </a:t>
            </a:r>
            <a:r>
              <a:rPr lang="en-US" dirty="0" err="1" smtClean="0"/>
              <a:t>Radiello</a:t>
            </a:r>
            <a:r>
              <a:rPr lang="en-US" dirty="0" smtClean="0"/>
              <a:t> concentration.  Measurements are from </a:t>
            </a:r>
          </a:p>
          <a:p>
            <a:r>
              <a:rPr lang="en-US" dirty="0" smtClean="0"/>
              <a:t>IL11 (</a:t>
            </a:r>
            <a:r>
              <a:rPr lang="en-US" dirty="0" err="1" smtClean="0"/>
              <a:t>Bondville</a:t>
            </a:r>
            <a:r>
              <a:rPr lang="en-US" dirty="0" smtClean="0"/>
              <a:t>) and OK99 (Cherokee Nation).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6962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4953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543560"/>
          <a:ext cx="643128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645920"/>
                <a:gridCol w="1645920"/>
                <a:gridCol w="1645920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SITEID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IL11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MN18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MN29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MN42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NC06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NC30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NC35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NC99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OH27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TX43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72000" y="6477000"/>
            <a:ext cx="1219200" cy="5334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Site Map                                       (new sites starting ~3/1/11)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435" y="1600200"/>
            <a:ext cx="58571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366</Words>
  <Application>Microsoft Office PowerPoint</Application>
  <PresentationFormat>On-screen Show (4:3)</PresentationFormat>
  <Paragraphs>157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Response to Workshop Recommendations for Adding NH3 Measurements at CASTNET sites</vt:lpstr>
      <vt:lpstr>Ammonia Monitoring </vt:lpstr>
      <vt:lpstr>AMoN</vt:lpstr>
      <vt:lpstr>Accuracy</vt:lpstr>
      <vt:lpstr>Accuracy</vt:lpstr>
      <vt:lpstr>Precision</vt:lpstr>
      <vt:lpstr>New Site Map                                       (new sites starting ~3/1/11)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</dc:title>
  <dc:creator>mrury02</dc:creator>
  <cp:lastModifiedBy>mrury02</cp:lastModifiedBy>
  <cp:revision>2</cp:revision>
  <dcterms:created xsi:type="dcterms:W3CDTF">2011-02-16T17:37:23Z</dcterms:created>
  <dcterms:modified xsi:type="dcterms:W3CDTF">2011-02-16T21:22:08Z</dcterms:modified>
</cp:coreProperties>
</file>